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Lora"/>
      <p:regular r:id="rId17"/>
    </p:embeddedFont>
    <p:embeddedFont>
      <p:font typeface="Lora"/>
      <p:regular r:id="rId18"/>
    </p:embeddedFont>
    <p:embeddedFont>
      <p:font typeface="Lora"/>
      <p:regular r:id="rId19"/>
    </p:embeddedFont>
    <p:embeddedFont>
      <p:font typeface="Lora"/>
      <p:regular r:id="rId20"/>
    </p:embeddedFont>
    <p:embeddedFont>
      <p:font typeface="Source Sans 3"/>
      <p:regular r:id="rId21"/>
    </p:embeddedFont>
    <p:embeddedFont>
      <p:font typeface="Source Sans 3"/>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3-1.png>
</file>

<file path=ppt/media/image-3-2.png>
</file>

<file path=ppt/media/image-3-3.png>
</file>

<file path=ppt/media/image-3-4.png>
</file>

<file path=ppt/media/image-4-1.png>
</file>

<file path=ppt/media/image-4-2.png>
</file>

<file path=ppt/media/image-5-1.png>
</file>

<file path=ppt/media/image-5-2.svg>
</file>

<file path=ppt/media/image-5-3.png>
</file>

<file path=ppt/media/image-5-4.svg>
</file>

<file path=ppt/media/image-5-5.png>
</file>

<file path=ppt/media/image-5-6.svg>
</file>

<file path=ppt/media/image-7-1.png>
</file>

<file path=ppt/media/image-7-2.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4.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svg"/><Relationship Id="rId3" Type="http://schemas.openxmlformats.org/officeDocument/2006/relationships/image" Target="../media/image-5-3.png"/><Relationship Id="rId4" Type="http://schemas.openxmlformats.org/officeDocument/2006/relationships/image" Target="../media/image-5-4.svg"/><Relationship Id="rId5" Type="http://schemas.openxmlformats.org/officeDocument/2006/relationships/image" Target="../media/image-5-5.png"/><Relationship Id="rId6" Type="http://schemas.openxmlformats.org/officeDocument/2006/relationships/image" Target="../media/image-5-6.svg"/><Relationship Id="rId7" Type="http://schemas.openxmlformats.org/officeDocument/2006/relationships/slideLayout" Target="../slideLayouts/slideLayout6.xml"/><Relationship Id="rId8"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3174325"/>
            <a:ext cx="7468553" cy="1231821"/>
          </a:xfrm>
          <a:prstGeom prst="rect">
            <a:avLst/>
          </a:prstGeom>
          <a:noFill/>
          <a:ln/>
        </p:spPr>
        <p:txBody>
          <a:bodyPr wrap="square" lIns="0" tIns="0" rIns="0" bIns="0" rtlCol="0" anchor="t"/>
          <a:lstStyle/>
          <a:p>
            <a:pPr algn="l" indent="0" marL="0">
              <a:lnSpc>
                <a:spcPts val="4850"/>
              </a:lnSpc>
              <a:buNone/>
            </a:pPr>
            <a:r>
              <a:rPr lang="en-US" sz="3850" dirty="0">
                <a:solidFill>
                  <a:srgbClr val="38512F"/>
                </a:solidFill>
                <a:latin typeface="Lora" pitchFamily="34" charset="0"/>
                <a:ea typeface="Lora" pitchFamily="34" charset="-122"/>
                <a:cs typeface="Lora" pitchFamily="34" charset="-120"/>
              </a:rPr>
              <a:t>Customer Shopping Behavior Analysis</a:t>
            </a:r>
            <a:endParaRPr lang="en-US" sz="3850" dirty="0"/>
          </a:p>
        </p:txBody>
      </p:sp>
      <p:sp>
        <p:nvSpPr>
          <p:cNvPr id="4" name="Text 1"/>
          <p:cNvSpPr/>
          <p:nvPr/>
        </p:nvSpPr>
        <p:spPr>
          <a:xfrm>
            <a:off x="837724" y="4720233"/>
            <a:ext cx="7468553" cy="335042"/>
          </a:xfrm>
          <a:prstGeom prst="rect">
            <a:avLst/>
          </a:prstGeom>
          <a:noFill/>
          <a:ln/>
        </p:spPr>
        <p:txBody>
          <a:bodyPr wrap="non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Uncovering insights from 3,900 purchases to guide strategic business decisions</a:t>
            </a: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18793" y="715447"/>
            <a:ext cx="11647289" cy="602099"/>
          </a:xfrm>
          <a:prstGeom prst="rect">
            <a:avLst/>
          </a:prstGeom>
          <a:noFill/>
          <a:ln/>
        </p:spPr>
        <p:txBody>
          <a:bodyPr wrap="none" lIns="0" tIns="0" rIns="0" bIns="0" rtlCol="0" anchor="t"/>
          <a:lstStyle/>
          <a:p>
            <a:pPr algn="l" indent="0" marL="0">
              <a:lnSpc>
                <a:spcPts val="4700"/>
              </a:lnSpc>
              <a:buNone/>
            </a:pPr>
            <a:r>
              <a:rPr lang="en-US" sz="3750" dirty="0">
                <a:solidFill>
                  <a:srgbClr val="38512F"/>
                </a:solidFill>
                <a:latin typeface="Lora" pitchFamily="34" charset="0"/>
                <a:ea typeface="Lora" pitchFamily="34" charset="-122"/>
                <a:cs typeface="Lora" pitchFamily="34" charset="-120"/>
              </a:rPr>
              <a:t>Strategic Recommendations: Driving Future Growth</a:t>
            </a:r>
            <a:endParaRPr lang="en-US" sz="3750" dirty="0"/>
          </a:p>
        </p:txBody>
      </p:sp>
      <p:sp>
        <p:nvSpPr>
          <p:cNvPr id="3" name="Text 1"/>
          <p:cNvSpPr/>
          <p:nvPr/>
        </p:nvSpPr>
        <p:spPr>
          <a:xfrm>
            <a:off x="818793" y="1726883"/>
            <a:ext cx="12992814" cy="654844"/>
          </a:xfrm>
          <a:prstGeom prst="rect">
            <a:avLst/>
          </a:prstGeom>
          <a:noFill/>
          <a:ln/>
        </p:spPr>
        <p:txBody>
          <a:bodyPr wrap="square" lIns="0" tIns="0" rIns="0" bIns="0" rtlCol="0" anchor="t"/>
          <a:lstStyle/>
          <a:p>
            <a:pPr algn="l" indent="0" marL="0">
              <a:lnSpc>
                <a:spcPts val="2550"/>
              </a:lnSpc>
              <a:buNone/>
            </a:pPr>
            <a:r>
              <a:rPr lang="en-US" sz="1600" dirty="0">
                <a:solidFill>
                  <a:srgbClr val="3A3630"/>
                </a:solidFill>
                <a:latin typeface="Source Sans 3" pitchFamily="34" charset="0"/>
                <a:ea typeface="Source Sans 3" pitchFamily="34" charset="-122"/>
                <a:cs typeface="Source Sans 3" pitchFamily="34" charset="-120"/>
              </a:rPr>
              <a:t>Based on our comprehensive analysis, we propose a series of strategic recommendations designed to capitalize on identified customer behaviors, optimize marketing spend, and foster sustainable growth.</a:t>
            </a:r>
            <a:endParaRPr lang="en-US" sz="1600" dirty="0"/>
          </a:p>
        </p:txBody>
      </p:sp>
      <p:sp>
        <p:nvSpPr>
          <p:cNvPr id="4" name="Shape 2"/>
          <p:cNvSpPr/>
          <p:nvPr/>
        </p:nvSpPr>
        <p:spPr>
          <a:xfrm>
            <a:off x="818793" y="2611993"/>
            <a:ext cx="460534" cy="460534"/>
          </a:xfrm>
          <a:prstGeom prst="roundRect">
            <a:avLst>
              <a:gd name="adj" fmla="val 6668"/>
            </a:avLst>
          </a:prstGeom>
          <a:solidFill>
            <a:srgbClr val="F3E7D4"/>
          </a:solidFill>
          <a:ln/>
        </p:spPr>
      </p:sp>
      <p:sp>
        <p:nvSpPr>
          <p:cNvPr id="5" name="Text 3"/>
          <p:cNvSpPr/>
          <p:nvPr/>
        </p:nvSpPr>
        <p:spPr>
          <a:xfrm>
            <a:off x="904577" y="2661642"/>
            <a:ext cx="288965" cy="361236"/>
          </a:xfrm>
          <a:prstGeom prst="rect">
            <a:avLst/>
          </a:prstGeom>
          <a:noFill/>
          <a:ln/>
        </p:spPr>
        <p:txBody>
          <a:bodyPr wrap="none" lIns="0" tIns="0" rIns="0" bIns="0" rtlCol="0" anchor="t"/>
          <a:lstStyle/>
          <a:p>
            <a:pPr algn="ctr" indent="0" marL="0">
              <a:lnSpc>
                <a:spcPts val="2250"/>
              </a:lnSpc>
              <a:buNone/>
            </a:pPr>
            <a:r>
              <a:rPr lang="en-US" sz="2250" dirty="0">
                <a:solidFill>
                  <a:srgbClr val="3A3630"/>
                </a:solidFill>
                <a:latin typeface="Lora" pitchFamily="34" charset="0"/>
                <a:ea typeface="Lora" pitchFamily="34" charset="-122"/>
                <a:cs typeface="Lora" pitchFamily="34" charset="-120"/>
              </a:rPr>
              <a:t>1</a:t>
            </a:r>
            <a:endParaRPr lang="en-US" sz="2250" dirty="0"/>
          </a:p>
        </p:txBody>
      </p:sp>
      <p:sp>
        <p:nvSpPr>
          <p:cNvPr id="6" name="Text 4"/>
          <p:cNvSpPr/>
          <p:nvPr/>
        </p:nvSpPr>
        <p:spPr>
          <a:xfrm>
            <a:off x="1483995" y="2682359"/>
            <a:ext cx="5356384" cy="300990"/>
          </a:xfrm>
          <a:prstGeom prst="rect">
            <a:avLst/>
          </a:prstGeom>
          <a:noFill/>
          <a:ln/>
        </p:spPr>
        <p:txBody>
          <a:bodyPr wrap="none" lIns="0" tIns="0" rIns="0" bIns="0" rtlCol="0" anchor="t"/>
          <a:lstStyle/>
          <a:p>
            <a:pPr algn="l" indent="0" marL="0">
              <a:lnSpc>
                <a:spcPts val="2350"/>
              </a:lnSpc>
              <a:buNone/>
            </a:pPr>
            <a:r>
              <a:rPr lang="en-US" sz="1850" dirty="0">
                <a:solidFill>
                  <a:srgbClr val="3A3630"/>
                </a:solidFill>
                <a:latin typeface="Lora" pitchFamily="34" charset="0"/>
                <a:ea typeface="Lora" pitchFamily="34" charset="-122"/>
                <a:cs typeface="Lora" pitchFamily="34" charset="-120"/>
              </a:rPr>
              <a:t>Boost Subscriptions Through Exclusive Benefits</a:t>
            </a:r>
            <a:endParaRPr lang="en-US" sz="1850" dirty="0"/>
          </a:p>
        </p:txBody>
      </p:sp>
      <p:sp>
        <p:nvSpPr>
          <p:cNvPr id="7" name="Text 5"/>
          <p:cNvSpPr/>
          <p:nvPr/>
        </p:nvSpPr>
        <p:spPr>
          <a:xfrm>
            <a:off x="1483995" y="3106103"/>
            <a:ext cx="5703213" cy="1309688"/>
          </a:xfrm>
          <a:prstGeom prst="rect">
            <a:avLst/>
          </a:prstGeom>
          <a:noFill/>
          <a:ln/>
        </p:spPr>
        <p:txBody>
          <a:bodyPr wrap="square" lIns="0" tIns="0" rIns="0" bIns="0" rtlCol="0" anchor="t"/>
          <a:lstStyle/>
          <a:p>
            <a:pPr algn="l" indent="0" marL="0">
              <a:lnSpc>
                <a:spcPts val="2550"/>
              </a:lnSpc>
              <a:buNone/>
            </a:pPr>
            <a:r>
              <a:rPr lang="en-US" sz="1600" dirty="0">
                <a:solidFill>
                  <a:srgbClr val="3A3630"/>
                </a:solidFill>
                <a:latin typeface="Source Sans 3" pitchFamily="34" charset="0"/>
                <a:ea typeface="Source Sans 3" pitchFamily="34" charset="-122"/>
                <a:cs typeface="Source Sans 3" pitchFamily="34" charset="-120"/>
              </a:rPr>
              <a:t>Leverage the high-value nature of subscribers by offering unique perks such as early access to new products, members-only discounts, and enhanced customer service. Implement clear conversion pathways for one-time buyers.</a:t>
            </a:r>
            <a:endParaRPr lang="en-US" sz="1600" dirty="0"/>
          </a:p>
        </p:txBody>
      </p:sp>
      <p:sp>
        <p:nvSpPr>
          <p:cNvPr id="8" name="Shape 6"/>
          <p:cNvSpPr/>
          <p:nvPr/>
        </p:nvSpPr>
        <p:spPr>
          <a:xfrm>
            <a:off x="7443073" y="2611993"/>
            <a:ext cx="460534" cy="460534"/>
          </a:xfrm>
          <a:prstGeom prst="roundRect">
            <a:avLst>
              <a:gd name="adj" fmla="val 6668"/>
            </a:avLst>
          </a:prstGeom>
          <a:solidFill>
            <a:srgbClr val="F3E7D4"/>
          </a:solidFill>
          <a:ln/>
        </p:spPr>
      </p:sp>
      <p:sp>
        <p:nvSpPr>
          <p:cNvPr id="9" name="Text 7"/>
          <p:cNvSpPr/>
          <p:nvPr/>
        </p:nvSpPr>
        <p:spPr>
          <a:xfrm>
            <a:off x="7528858" y="2661642"/>
            <a:ext cx="288965" cy="361236"/>
          </a:xfrm>
          <a:prstGeom prst="rect">
            <a:avLst/>
          </a:prstGeom>
          <a:noFill/>
          <a:ln/>
        </p:spPr>
        <p:txBody>
          <a:bodyPr wrap="none" lIns="0" tIns="0" rIns="0" bIns="0" rtlCol="0" anchor="t"/>
          <a:lstStyle/>
          <a:p>
            <a:pPr algn="ctr" indent="0" marL="0">
              <a:lnSpc>
                <a:spcPts val="2250"/>
              </a:lnSpc>
              <a:buNone/>
            </a:pPr>
            <a:r>
              <a:rPr lang="en-US" sz="2250" dirty="0">
                <a:solidFill>
                  <a:srgbClr val="3A3630"/>
                </a:solidFill>
                <a:latin typeface="Lora" pitchFamily="34" charset="0"/>
                <a:ea typeface="Lora" pitchFamily="34" charset="-122"/>
                <a:cs typeface="Lora" pitchFamily="34" charset="-120"/>
              </a:rPr>
              <a:t>2</a:t>
            </a:r>
            <a:endParaRPr lang="en-US" sz="2250" dirty="0"/>
          </a:p>
        </p:txBody>
      </p:sp>
      <p:sp>
        <p:nvSpPr>
          <p:cNvPr id="10" name="Text 8"/>
          <p:cNvSpPr/>
          <p:nvPr/>
        </p:nvSpPr>
        <p:spPr>
          <a:xfrm>
            <a:off x="8108275" y="2682359"/>
            <a:ext cx="3273266" cy="300990"/>
          </a:xfrm>
          <a:prstGeom prst="rect">
            <a:avLst/>
          </a:prstGeom>
          <a:noFill/>
          <a:ln/>
        </p:spPr>
        <p:txBody>
          <a:bodyPr wrap="none" lIns="0" tIns="0" rIns="0" bIns="0" rtlCol="0" anchor="t"/>
          <a:lstStyle/>
          <a:p>
            <a:pPr algn="l" indent="0" marL="0">
              <a:lnSpc>
                <a:spcPts val="2350"/>
              </a:lnSpc>
              <a:buNone/>
            </a:pPr>
            <a:r>
              <a:rPr lang="en-US" sz="1850" dirty="0">
                <a:solidFill>
                  <a:srgbClr val="3A3630"/>
                </a:solidFill>
                <a:latin typeface="Lora" pitchFamily="34" charset="0"/>
                <a:ea typeface="Lora" pitchFamily="34" charset="-122"/>
                <a:cs typeface="Lora" pitchFamily="34" charset="-120"/>
              </a:rPr>
              <a:t>Strengthen Loyalty Programs</a:t>
            </a:r>
            <a:endParaRPr lang="en-US" sz="1850" dirty="0"/>
          </a:p>
        </p:txBody>
      </p:sp>
      <p:sp>
        <p:nvSpPr>
          <p:cNvPr id="11" name="Text 9"/>
          <p:cNvSpPr/>
          <p:nvPr/>
        </p:nvSpPr>
        <p:spPr>
          <a:xfrm>
            <a:off x="8108275" y="3106103"/>
            <a:ext cx="5703332" cy="1309688"/>
          </a:xfrm>
          <a:prstGeom prst="rect">
            <a:avLst/>
          </a:prstGeom>
          <a:noFill/>
          <a:ln/>
        </p:spPr>
        <p:txBody>
          <a:bodyPr wrap="square" lIns="0" tIns="0" rIns="0" bIns="0" rtlCol="0" anchor="t"/>
          <a:lstStyle/>
          <a:p>
            <a:pPr algn="l" indent="0" marL="0">
              <a:lnSpc>
                <a:spcPts val="2550"/>
              </a:lnSpc>
              <a:buNone/>
            </a:pPr>
            <a:r>
              <a:rPr lang="en-US" sz="1600" dirty="0">
                <a:solidFill>
                  <a:srgbClr val="3A3630"/>
                </a:solidFill>
                <a:latin typeface="Source Sans 3" pitchFamily="34" charset="0"/>
                <a:ea typeface="Source Sans 3" pitchFamily="34" charset="-122"/>
                <a:cs typeface="Source Sans 3" pitchFamily="34" charset="-120"/>
              </a:rPr>
              <a:t>Develop tiered loyalty programs that reward repeated purchases and engagement, encouraging customers to progress from 'New' to 'Loyal'. Gamification and personalized rewards can enhance participation.</a:t>
            </a:r>
            <a:endParaRPr lang="en-US" sz="1600" dirty="0"/>
          </a:p>
        </p:txBody>
      </p:sp>
      <p:sp>
        <p:nvSpPr>
          <p:cNvPr id="12" name="Shape 10"/>
          <p:cNvSpPr/>
          <p:nvPr/>
        </p:nvSpPr>
        <p:spPr>
          <a:xfrm>
            <a:off x="818793" y="4825127"/>
            <a:ext cx="460534" cy="460534"/>
          </a:xfrm>
          <a:prstGeom prst="roundRect">
            <a:avLst>
              <a:gd name="adj" fmla="val 6668"/>
            </a:avLst>
          </a:prstGeom>
          <a:solidFill>
            <a:srgbClr val="F3E7D4"/>
          </a:solidFill>
          <a:ln/>
        </p:spPr>
      </p:sp>
      <p:sp>
        <p:nvSpPr>
          <p:cNvPr id="13" name="Text 11"/>
          <p:cNvSpPr/>
          <p:nvPr/>
        </p:nvSpPr>
        <p:spPr>
          <a:xfrm>
            <a:off x="904577" y="4874776"/>
            <a:ext cx="288965" cy="361236"/>
          </a:xfrm>
          <a:prstGeom prst="rect">
            <a:avLst/>
          </a:prstGeom>
          <a:noFill/>
          <a:ln/>
        </p:spPr>
        <p:txBody>
          <a:bodyPr wrap="none" lIns="0" tIns="0" rIns="0" bIns="0" rtlCol="0" anchor="t"/>
          <a:lstStyle/>
          <a:p>
            <a:pPr algn="ctr" indent="0" marL="0">
              <a:lnSpc>
                <a:spcPts val="2250"/>
              </a:lnSpc>
              <a:buNone/>
            </a:pPr>
            <a:r>
              <a:rPr lang="en-US" sz="2250" dirty="0">
                <a:solidFill>
                  <a:srgbClr val="3A3630"/>
                </a:solidFill>
                <a:latin typeface="Lora" pitchFamily="34" charset="0"/>
                <a:ea typeface="Lora" pitchFamily="34" charset="-122"/>
                <a:cs typeface="Lora" pitchFamily="34" charset="-120"/>
              </a:rPr>
              <a:t>3</a:t>
            </a:r>
            <a:endParaRPr lang="en-US" sz="2250" dirty="0"/>
          </a:p>
        </p:txBody>
      </p:sp>
      <p:sp>
        <p:nvSpPr>
          <p:cNvPr id="14" name="Text 12"/>
          <p:cNvSpPr/>
          <p:nvPr/>
        </p:nvSpPr>
        <p:spPr>
          <a:xfrm>
            <a:off x="1483995" y="4895493"/>
            <a:ext cx="5310902" cy="300990"/>
          </a:xfrm>
          <a:prstGeom prst="rect">
            <a:avLst/>
          </a:prstGeom>
          <a:noFill/>
          <a:ln/>
        </p:spPr>
        <p:txBody>
          <a:bodyPr wrap="none" lIns="0" tIns="0" rIns="0" bIns="0" rtlCol="0" anchor="t"/>
          <a:lstStyle/>
          <a:p>
            <a:pPr algn="l" indent="0" marL="0">
              <a:lnSpc>
                <a:spcPts val="2350"/>
              </a:lnSpc>
              <a:buNone/>
            </a:pPr>
            <a:r>
              <a:rPr lang="en-US" sz="1850" dirty="0">
                <a:solidFill>
                  <a:srgbClr val="3A3630"/>
                </a:solidFill>
                <a:latin typeface="Lora" pitchFamily="34" charset="0"/>
                <a:ea typeface="Lora" pitchFamily="34" charset="-122"/>
                <a:cs typeface="Lora" pitchFamily="34" charset="-120"/>
              </a:rPr>
              <a:t>Target High-Revenue &amp; Express Shipping Users</a:t>
            </a:r>
            <a:endParaRPr lang="en-US" sz="1850" dirty="0"/>
          </a:p>
        </p:txBody>
      </p:sp>
      <p:sp>
        <p:nvSpPr>
          <p:cNvPr id="15" name="Text 13"/>
          <p:cNvSpPr/>
          <p:nvPr/>
        </p:nvSpPr>
        <p:spPr>
          <a:xfrm>
            <a:off x="1483995" y="5319236"/>
            <a:ext cx="5703213" cy="1309688"/>
          </a:xfrm>
          <a:prstGeom prst="rect">
            <a:avLst/>
          </a:prstGeom>
          <a:noFill/>
          <a:ln/>
        </p:spPr>
        <p:txBody>
          <a:bodyPr wrap="square" lIns="0" tIns="0" rIns="0" bIns="0" rtlCol="0" anchor="t"/>
          <a:lstStyle/>
          <a:p>
            <a:pPr algn="l" indent="0" marL="0">
              <a:lnSpc>
                <a:spcPts val="2550"/>
              </a:lnSpc>
              <a:buNone/>
            </a:pPr>
            <a:r>
              <a:rPr lang="en-US" sz="1600" dirty="0">
                <a:solidFill>
                  <a:srgbClr val="3A3630"/>
                </a:solidFill>
                <a:latin typeface="Source Sans 3" pitchFamily="34" charset="0"/>
                <a:ea typeface="Source Sans 3" pitchFamily="34" charset="-122"/>
                <a:cs typeface="Source Sans 3" pitchFamily="34" charset="-120"/>
              </a:rPr>
              <a:t>Create bespoke marketing campaigns for "Smart Shoppers" and those preferring express shipping. Offer premium product suggestions, exclusive bundles, and VIP support to these high-spending segments.</a:t>
            </a:r>
            <a:endParaRPr lang="en-US" sz="1600" dirty="0"/>
          </a:p>
        </p:txBody>
      </p:sp>
      <p:sp>
        <p:nvSpPr>
          <p:cNvPr id="16" name="Shape 14"/>
          <p:cNvSpPr/>
          <p:nvPr/>
        </p:nvSpPr>
        <p:spPr>
          <a:xfrm>
            <a:off x="7443073" y="4825127"/>
            <a:ext cx="460534" cy="460534"/>
          </a:xfrm>
          <a:prstGeom prst="roundRect">
            <a:avLst>
              <a:gd name="adj" fmla="val 6668"/>
            </a:avLst>
          </a:prstGeom>
          <a:solidFill>
            <a:srgbClr val="F3E7D4"/>
          </a:solidFill>
          <a:ln/>
        </p:spPr>
      </p:sp>
      <p:sp>
        <p:nvSpPr>
          <p:cNvPr id="17" name="Text 15"/>
          <p:cNvSpPr/>
          <p:nvPr/>
        </p:nvSpPr>
        <p:spPr>
          <a:xfrm>
            <a:off x="7528858" y="4874776"/>
            <a:ext cx="288965" cy="361236"/>
          </a:xfrm>
          <a:prstGeom prst="rect">
            <a:avLst/>
          </a:prstGeom>
          <a:noFill/>
          <a:ln/>
        </p:spPr>
        <p:txBody>
          <a:bodyPr wrap="none" lIns="0" tIns="0" rIns="0" bIns="0" rtlCol="0" anchor="t"/>
          <a:lstStyle/>
          <a:p>
            <a:pPr algn="ctr" indent="0" marL="0">
              <a:lnSpc>
                <a:spcPts val="2250"/>
              </a:lnSpc>
              <a:buNone/>
            </a:pPr>
            <a:r>
              <a:rPr lang="en-US" sz="2250" dirty="0">
                <a:solidFill>
                  <a:srgbClr val="3A3630"/>
                </a:solidFill>
                <a:latin typeface="Lora" pitchFamily="34" charset="0"/>
                <a:ea typeface="Lora" pitchFamily="34" charset="-122"/>
                <a:cs typeface="Lora" pitchFamily="34" charset="-120"/>
              </a:rPr>
              <a:t>4</a:t>
            </a:r>
            <a:endParaRPr lang="en-US" sz="2250" dirty="0"/>
          </a:p>
        </p:txBody>
      </p:sp>
      <p:sp>
        <p:nvSpPr>
          <p:cNvPr id="18" name="Text 16"/>
          <p:cNvSpPr/>
          <p:nvPr/>
        </p:nvSpPr>
        <p:spPr>
          <a:xfrm>
            <a:off x="8108275" y="4895493"/>
            <a:ext cx="5703332" cy="601980"/>
          </a:xfrm>
          <a:prstGeom prst="rect">
            <a:avLst/>
          </a:prstGeom>
          <a:noFill/>
          <a:ln/>
        </p:spPr>
        <p:txBody>
          <a:bodyPr wrap="square" lIns="0" tIns="0" rIns="0" bIns="0" rtlCol="0" anchor="t"/>
          <a:lstStyle/>
          <a:p>
            <a:pPr algn="l" indent="0" marL="0">
              <a:lnSpc>
                <a:spcPts val="2350"/>
              </a:lnSpc>
              <a:buNone/>
            </a:pPr>
            <a:r>
              <a:rPr lang="en-US" sz="1850" dirty="0">
                <a:solidFill>
                  <a:srgbClr val="3A3630"/>
                </a:solidFill>
                <a:latin typeface="Lora" pitchFamily="34" charset="0"/>
                <a:ea typeface="Lora" pitchFamily="34" charset="-122"/>
                <a:cs typeface="Lora" pitchFamily="34" charset="-120"/>
              </a:rPr>
              <a:t>Promote Top-Rated Products in Marketing Campaigns</a:t>
            </a:r>
            <a:endParaRPr lang="en-US" sz="1850" dirty="0"/>
          </a:p>
        </p:txBody>
      </p:sp>
      <p:sp>
        <p:nvSpPr>
          <p:cNvPr id="19" name="Text 17"/>
          <p:cNvSpPr/>
          <p:nvPr/>
        </p:nvSpPr>
        <p:spPr>
          <a:xfrm>
            <a:off x="8108275" y="5620226"/>
            <a:ext cx="5703332" cy="982266"/>
          </a:xfrm>
          <a:prstGeom prst="rect">
            <a:avLst/>
          </a:prstGeom>
          <a:noFill/>
          <a:ln/>
        </p:spPr>
        <p:txBody>
          <a:bodyPr wrap="square" lIns="0" tIns="0" rIns="0" bIns="0" rtlCol="0" anchor="t"/>
          <a:lstStyle/>
          <a:p>
            <a:pPr algn="l" indent="0" marL="0">
              <a:lnSpc>
                <a:spcPts val="2550"/>
              </a:lnSpc>
              <a:buNone/>
            </a:pPr>
            <a:r>
              <a:rPr lang="en-US" sz="1600" dirty="0">
                <a:solidFill>
                  <a:srgbClr val="3A3630"/>
                </a:solidFill>
                <a:latin typeface="Source Sans 3" pitchFamily="34" charset="0"/>
                <a:ea typeface="Source Sans 3" pitchFamily="34" charset="-122"/>
                <a:cs typeface="Source Sans 3" pitchFamily="34" charset="-120"/>
              </a:rPr>
              <a:t>Showcase our consistently high-performing products prominently across all marketing channels. Utilize social proof (reviews, ratings) to build trust and attract new customers to proven winners.</a:t>
            </a:r>
            <a:endParaRPr lang="en-US" sz="1600" dirty="0"/>
          </a:p>
        </p:txBody>
      </p:sp>
      <p:sp>
        <p:nvSpPr>
          <p:cNvPr id="20" name="Text 18"/>
          <p:cNvSpPr/>
          <p:nvPr/>
        </p:nvSpPr>
        <p:spPr>
          <a:xfrm>
            <a:off x="818793" y="6859191"/>
            <a:ext cx="12992814" cy="654844"/>
          </a:xfrm>
          <a:prstGeom prst="rect">
            <a:avLst/>
          </a:prstGeom>
          <a:noFill/>
          <a:ln/>
        </p:spPr>
        <p:txBody>
          <a:bodyPr wrap="square" lIns="0" tIns="0" rIns="0" bIns="0" rtlCol="0" anchor="t"/>
          <a:lstStyle/>
          <a:p>
            <a:pPr algn="l" indent="0" marL="0">
              <a:lnSpc>
                <a:spcPts val="2550"/>
              </a:lnSpc>
              <a:buNone/>
            </a:pPr>
            <a:r>
              <a:rPr lang="en-US" sz="1600" dirty="0">
                <a:solidFill>
                  <a:srgbClr val="3A3630"/>
                </a:solidFill>
                <a:latin typeface="Source Sans 3" pitchFamily="34" charset="0"/>
                <a:ea typeface="Source Sans 3" pitchFamily="34" charset="-122"/>
                <a:cs typeface="Source Sans 3" pitchFamily="34" charset="-120"/>
              </a:rPr>
              <a:t>Implementing these recommendations will allow us to convert data-driven insights into tangible business growth, optimizing customer lifetime value and solidifying our market position.</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519946" y="770692"/>
            <a:ext cx="8104108" cy="764619"/>
          </a:xfrm>
          <a:prstGeom prst="rect">
            <a:avLst/>
          </a:prstGeom>
          <a:noFill/>
          <a:ln/>
        </p:spPr>
        <p:txBody>
          <a:bodyPr wrap="square" lIns="0" tIns="0" rIns="0" bIns="0" rtlCol="0" anchor="t"/>
          <a:lstStyle/>
          <a:p>
            <a:pPr algn="l" indent="0" marL="0">
              <a:lnSpc>
                <a:spcPts val="3000"/>
              </a:lnSpc>
              <a:buNone/>
            </a:pPr>
            <a:r>
              <a:rPr lang="en-US" sz="2400" dirty="0">
                <a:solidFill>
                  <a:srgbClr val="38512F"/>
                </a:solidFill>
                <a:latin typeface="Lora" pitchFamily="34" charset="0"/>
                <a:ea typeface="Lora" pitchFamily="34" charset="-122"/>
                <a:cs typeface="Lora" pitchFamily="34" charset="-120"/>
              </a:rPr>
              <a:t>Dataset Overview: A Glimpse into 3,900 Purchase Records</a:t>
            </a:r>
            <a:endParaRPr lang="en-US" sz="2400" dirty="0"/>
          </a:p>
        </p:txBody>
      </p:sp>
      <p:sp>
        <p:nvSpPr>
          <p:cNvPr id="4" name="Text 1"/>
          <p:cNvSpPr/>
          <p:nvPr/>
        </p:nvSpPr>
        <p:spPr>
          <a:xfrm>
            <a:off x="519946" y="1730216"/>
            <a:ext cx="8104108" cy="416004"/>
          </a:xfrm>
          <a:prstGeom prst="rect">
            <a:avLst/>
          </a:prstGeom>
          <a:noFill/>
          <a:ln/>
        </p:spPr>
        <p:txBody>
          <a:bodyPr wrap="square" lIns="0" tIns="0" rIns="0" bIns="0" rtlCol="0" anchor="t"/>
          <a:lstStyle/>
          <a:p>
            <a:pPr algn="l" indent="0" marL="0">
              <a:lnSpc>
                <a:spcPts val="1600"/>
              </a:lnSpc>
              <a:buNone/>
            </a:pPr>
            <a:r>
              <a:rPr lang="en-US" sz="1000" dirty="0">
                <a:solidFill>
                  <a:srgbClr val="3A3630"/>
                </a:solidFill>
                <a:latin typeface="Source Sans 3" pitchFamily="34" charset="0"/>
                <a:ea typeface="Source Sans 3" pitchFamily="34" charset="-122"/>
                <a:cs typeface="Source Sans 3" pitchFamily="34" charset="-120"/>
              </a:rPr>
              <a:t>Our analysis delves into a comprehensive e-commerce dataset comprising 3,900 individual customer purchase records. This rich dataset provides a granular view of customer interactions and preferences, forming the bedrock of our strategic insights.</a:t>
            </a:r>
            <a:endParaRPr lang="en-US" sz="1000" dirty="0"/>
          </a:p>
        </p:txBody>
      </p:sp>
      <p:sp>
        <p:nvSpPr>
          <p:cNvPr id="5" name="Shape 2"/>
          <p:cNvSpPr/>
          <p:nvPr/>
        </p:nvSpPr>
        <p:spPr>
          <a:xfrm>
            <a:off x="519946" y="2487335"/>
            <a:ext cx="8104108" cy="947261"/>
          </a:xfrm>
          <a:prstGeom prst="roundRect">
            <a:avLst>
              <a:gd name="adj" fmla="val 7722"/>
            </a:avLst>
          </a:prstGeom>
          <a:solidFill>
            <a:srgbClr val="FEF5E7"/>
          </a:solidFill>
          <a:ln/>
        </p:spPr>
      </p:sp>
      <p:sp>
        <p:nvSpPr>
          <p:cNvPr id="6" name="Shape 3"/>
          <p:cNvSpPr/>
          <p:nvPr/>
        </p:nvSpPr>
        <p:spPr>
          <a:xfrm>
            <a:off x="519946" y="2472095"/>
            <a:ext cx="8104108" cy="60960"/>
          </a:xfrm>
          <a:prstGeom prst="roundRect">
            <a:avLst>
              <a:gd name="adj" fmla="val 31990"/>
            </a:avLst>
          </a:prstGeom>
          <a:solidFill>
            <a:srgbClr val="38512F"/>
          </a:solidFill>
          <a:ln/>
        </p:spPr>
      </p:sp>
      <p:sp>
        <p:nvSpPr>
          <p:cNvPr id="7" name="Shape 4"/>
          <p:cNvSpPr/>
          <p:nvPr/>
        </p:nvSpPr>
        <p:spPr>
          <a:xfrm>
            <a:off x="4377035" y="2292429"/>
            <a:ext cx="389930" cy="389930"/>
          </a:xfrm>
          <a:prstGeom prst="roundRect">
            <a:avLst>
              <a:gd name="adj" fmla="val 234504"/>
            </a:avLst>
          </a:prstGeom>
          <a:solidFill>
            <a:srgbClr val="38512F"/>
          </a:solidFill>
          <a:ln/>
        </p:spPr>
      </p:sp>
      <p:sp>
        <p:nvSpPr>
          <p:cNvPr id="8" name="Text 5"/>
          <p:cNvSpPr/>
          <p:nvPr/>
        </p:nvSpPr>
        <p:spPr>
          <a:xfrm>
            <a:off x="4493955" y="2389942"/>
            <a:ext cx="155972" cy="194905"/>
          </a:xfrm>
          <a:prstGeom prst="rect">
            <a:avLst/>
          </a:prstGeom>
          <a:noFill/>
          <a:ln/>
        </p:spPr>
        <p:txBody>
          <a:bodyPr wrap="none" lIns="0" tIns="0" rIns="0" bIns="0" rtlCol="0" anchor="t"/>
          <a:lstStyle/>
          <a:p>
            <a:pPr algn="l" indent="0" marL="0">
              <a:lnSpc>
                <a:spcPts val="1950"/>
              </a:lnSpc>
              <a:buNone/>
            </a:pPr>
            <a:r>
              <a:rPr lang="en-US" sz="1200" dirty="0">
                <a:solidFill>
                  <a:srgbClr val="FFFFFF"/>
                </a:solidFill>
                <a:latin typeface="Lora" pitchFamily="34" charset="0"/>
                <a:ea typeface="Lora" pitchFamily="34" charset="-122"/>
                <a:cs typeface="Lora" pitchFamily="34" charset="-120"/>
              </a:rPr>
              <a:t>1</a:t>
            </a:r>
            <a:endParaRPr lang="en-US" sz="1200" dirty="0"/>
          </a:p>
        </p:txBody>
      </p:sp>
      <p:sp>
        <p:nvSpPr>
          <p:cNvPr id="9" name="Text 6"/>
          <p:cNvSpPr/>
          <p:nvPr/>
        </p:nvSpPr>
        <p:spPr>
          <a:xfrm>
            <a:off x="665083" y="2812256"/>
            <a:ext cx="1529477" cy="191214"/>
          </a:xfrm>
          <a:prstGeom prst="rect">
            <a:avLst/>
          </a:prstGeom>
          <a:noFill/>
          <a:ln/>
        </p:spPr>
        <p:txBody>
          <a:bodyPr wrap="none" lIns="0" tIns="0" rIns="0" bIns="0" rtlCol="0" anchor="t"/>
          <a:lstStyle/>
          <a:p>
            <a:pPr algn="l" indent="0" marL="0">
              <a:lnSpc>
                <a:spcPts val="1500"/>
              </a:lnSpc>
              <a:buNone/>
            </a:pPr>
            <a:r>
              <a:rPr lang="en-US" sz="1200" dirty="0">
                <a:solidFill>
                  <a:srgbClr val="3A3630"/>
                </a:solidFill>
                <a:latin typeface="Lora" pitchFamily="34" charset="0"/>
                <a:ea typeface="Lora" pitchFamily="34" charset="-122"/>
                <a:cs typeface="Lora" pitchFamily="34" charset="-120"/>
              </a:rPr>
              <a:t>Total Purchases</a:t>
            </a:r>
            <a:endParaRPr lang="en-US" sz="1200" dirty="0"/>
          </a:p>
        </p:txBody>
      </p:sp>
      <p:sp>
        <p:nvSpPr>
          <p:cNvPr id="10" name="Text 7"/>
          <p:cNvSpPr/>
          <p:nvPr/>
        </p:nvSpPr>
        <p:spPr>
          <a:xfrm>
            <a:off x="665083" y="3081457"/>
            <a:ext cx="7813834" cy="208002"/>
          </a:xfrm>
          <a:prstGeom prst="rect">
            <a:avLst/>
          </a:prstGeom>
          <a:noFill/>
          <a:ln/>
        </p:spPr>
        <p:txBody>
          <a:bodyPr wrap="none" lIns="0" tIns="0" rIns="0" bIns="0" rtlCol="0" anchor="t"/>
          <a:lstStyle/>
          <a:p>
            <a:pPr algn="l" indent="0" marL="0">
              <a:lnSpc>
                <a:spcPts val="1600"/>
              </a:lnSpc>
              <a:buNone/>
            </a:pPr>
            <a:r>
              <a:rPr lang="en-US" sz="1000" dirty="0">
                <a:solidFill>
                  <a:srgbClr val="3A3630"/>
                </a:solidFill>
                <a:latin typeface="Source Sans 3" pitchFamily="34" charset="0"/>
                <a:ea typeface="Source Sans 3" pitchFamily="34" charset="-122"/>
                <a:cs typeface="Source Sans 3" pitchFamily="34" charset="-120"/>
              </a:rPr>
              <a:t>An extensive collection of </a:t>
            </a:r>
            <a:pPr algn="l" indent="0" marL="0">
              <a:lnSpc>
                <a:spcPts val="1600"/>
              </a:lnSpc>
              <a:buNone/>
            </a:pPr>
            <a:r>
              <a:rPr lang="en-US" sz="1000" b="1" dirty="0">
                <a:solidFill>
                  <a:srgbClr val="3A3630"/>
                </a:solidFill>
                <a:latin typeface="Source Sans 3" pitchFamily="34" charset="0"/>
                <a:ea typeface="Source Sans 3" pitchFamily="34" charset="-122"/>
                <a:cs typeface="Source Sans 3" pitchFamily="34" charset="-120"/>
              </a:rPr>
              <a:t>3,900</a:t>
            </a:r>
            <a:pPr algn="l" indent="0" marL="0">
              <a:lnSpc>
                <a:spcPts val="1600"/>
              </a:lnSpc>
              <a:buNone/>
            </a:pPr>
            <a:r>
              <a:rPr lang="en-US" sz="1000" dirty="0">
                <a:solidFill>
                  <a:srgbClr val="3A3630"/>
                </a:solidFill>
                <a:latin typeface="Source Sans 3" pitchFamily="34" charset="0"/>
                <a:ea typeface="Source Sans 3" pitchFamily="34" charset="-122"/>
                <a:cs typeface="Source Sans 3" pitchFamily="34" charset="-120"/>
              </a:rPr>
              <a:t> distinct purchase events, offering a broad spectrum of customer activities.</a:t>
            </a:r>
            <a:endParaRPr lang="en-US" sz="1000" dirty="0"/>
          </a:p>
        </p:txBody>
      </p:sp>
      <p:sp>
        <p:nvSpPr>
          <p:cNvPr id="11" name="Shape 8"/>
          <p:cNvSpPr/>
          <p:nvPr/>
        </p:nvSpPr>
        <p:spPr>
          <a:xfrm>
            <a:off x="519946" y="3759398"/>
            <a:ext cx="8104108" cy="947261"/>
          </a:xfrm>
          <a:prstGeom prst="roundRect">
            <a:avLst>
              <a:gd name="adj" fmla="val 7722"/>
            </a:avLst>
          </a:prstGeom>
          <a:solidFill>
            <a:srgbClr val="FEF5E7"/>
          </a:solidFill>
          <a:ln/>
        </p:spPr>
      </p:sp>
      <p:sp>
        <p:nvSpPr>
          <p:cNvPr id="12" name="Shape 9"/>
          <p:cNvSpPr/>
          <p:nvPr/>
        </p:nvSpPr>
        <p:spPr>
          <a:xfrm>
            <a:off x="519946" y="3744158"/>
            <a:ext cx="8104108" cy="60960"/>
          </a:xfrm>
          <a:prstGeom prst="roundRect">
            <a:avLst>
              <a:gd name="adj" fmla="val 31990"/>
            </a:avLst>
          </a:prstGeom>
          <a:solidFill>
            <a:srgbClr val="38512F"/>
          </a:solidFill>
          <a:ln/>
        </p:spPr>
      </p:sp>
      <p:sp>
        <p:nvSpPr>
          <p:cNvPr id="13" name="Shape 10"/>
          <p:cNvSpPr/>
          <p:nvPr/>
        </p:nvSpPr>
        <p:spPr>
          <a:xfrm>
            <a:off x="4377035" y="3564493"/>
            <a:ext cx="389930" cy="389930"/>
          </a:xfrm>
          <a:prstGeom prst="roundRect">
            <a:avLst>
              <a:gd name="adj" fmla="val 234504"/>
            </a:avLst>
          </a:prstGeom>
          <a:solidFill>
            <a:srgbClr val="38512F"/>
          </a:solidFill>
          <a:ln/>
        </p:spPr>
      </p:sp>
      <p:sp>
        <p:nvSpPr>
          <p:cNvPr id="14" name="Text 11"/>
          <p:cNvSpPr/>
          <p:nvPr/>
        </p:nvSpPr>
        <p:spPr>
          <a:xfrm>
            <a:off x="4493955" y="3662005"/>
            <a:ext cx="155972" cy="194905"/>
          </a:xfrm>
          <a:prstGeom prst="rect">
            <a:avLst/>
          </a:prstGeom>
          <a:noFill/>
          <a:ln/>
        </p:spPr>
        <p:txBody>
          <a:bodyPr wrap="none" lIns="0" tIns="0" rIns="0" bIns="0" rtlCol="0" anchor="t"/>
          <a:lstStyle/>
          <a:p>
            <a:pPr algn="l" indent="0" marL="0">
              <a:lnSpc>
                <a:spcPts val="1950"/>
              </a:lnSpc>
              <a:buNone/>
            </a:pPr>
            <a:r>
              <a:rPr lang="en-US" sz="1200" dirty="0">
                <a:solidFill>
                  <a:srgbClr val="FFFFFF"/>
                </a:solidFill>
                <a:latin typeface="Lora" pitchFamily="34" charset="0"/>
                <a:ea typeface="Lora" pitchFamily="34" charset="-122"/>
                <a:cs typeface="Lora" pitchFamily="34" charset="-120"/>
              </a:rPr>
              <a:t>2</a:t>
            </a:r>
            <a:endParaRPr lang="en-US" sz="1200" dirty="0"/>
          </a:p>
        </p:txBody>
      </p:sp>
      <p:sp>
        <p:nvSpPr>
          <p:cNvPr id="15" name="Text 12"/>
          <p:cNvSpPr/>
          <p:nvPr/>
        </p:nvSpPr>
        <p:spPr>
          <a:xfrm>
            <a:off x="665083" y="4084320"/>
            <a:ext cx="1529477" cy="191214"/>
          </a:xfrm>
          <a:prstGeom prst="rect">
            <a:avLst/>
          </a:prstGeom>
          <a:noFill/>
          <a:ln/>
        </p:spPr>
        <p:txBody>
          <a:bodyPr wrap="none" lIns="0" tIns="0" rIns="0" bIns="0" rtlCol="0" anchor="t"/>
          <a:lstStyle/>
          <a:p>
            <a:pPr algn="l" indent="0" marL="0">
              <a:lnSpc>
                <a:spcPts val="1500"/>
              </a:lnSpc>
              <a:buNone/>
            </a:pPr>
            <a:r>
              <a:rPr lang="en-US" sz="1200" dirty="0">
                <a:solidFill>
                  <a:srgbClr val="3A3630"/>
                </a:solidFill>
                <a:latin typeface="Lora" pitchFamily="34" charset="0"/>
                <a:ea typeface="Lora" pitchFamily="34" charset="-122"/>
                <a:cs typeface="Lora" pitchFamily="34" charset="-120"/>
              </a:rPr>
              <a:t>Data Richness</a:t>
            </a:r>
            <a:endParaRPr lang="en-US" sz="1200" dirty="0"/>
          </a:p>
        </p:txBody>
      </p:sp>
      <p:sp>
        <p:nvSpPr>
          <p:cNvPr id="16" name="Text 13"/>
          <p:cNvSpPr/>
          <p:nvPr/>
        </p:nvSpPr>
        <p:spPr>
          <a:xfrm>
            <a:off x="665083" y="4353520"/>
            <a:ext cx="7813834" cy="208002"/>
          </a:xfrm>
          <a:prstGeom prst="rect">
            <a:avLst/>
          </a:prstGeom>
          <a:noFill/>
          <a:ln/>
        </p:spPr>
        <p:txBody>
          <a:bodyPr wrap="none" lIns="0" tIns="0" rIns="0" bIns="0" rtlCol="0" anchor="t"/>
          <a:lstStyle/>
          <a:p>
            <a:pPr algn="l" indent="0" marL="0">
              <a:lnSpc>
                <a:spcPts val="1600"/>
              </a:lnSpc>
              <a:buNone/>
            </a:pPr>
            <a:r>
              <a:rPr lang="en-US" sz="1000" dirty="0">
                <a:solidFill>
                  <a:srgbClr val="3A3630"/>
                </a:solidFill>
                <a:latin typeface="Source Sans 3" pitchFamily="34" charset="0"/>
                <a:ea typeface="Source Sans 3" pitchFamily="34" charset="-122"/>
                <a:cs typeface="Source Sans 3" pitchFamily="34" charset="-120"/>
              </a:rPr>
              <a:t>Each record features </a:t>
            </a:r>
            <a:pPr algn="l" indent="0" marL="0">
              <a:lnSpc>
                <a:spcPts val="1600"/>
              </a:lnSpc>
              <a:buNone/>
            </a:pPr>
            <a:r>
              <a:rPr lang="en-US" sz="1000" b="1" dirty="0">
                <a:solidFill>
                  <a:srgbClr val="3A3630"/>
                </a:solidFill>
                <a:latin typeface="Source Sans 3" pitchFamily="34" charset="0"/>
                <a:ea typeface="Source Sans 3" pitchFamily="34" charset="-122"/>
                <a:cs typeface="Source Sans 3" pitchFamily="34" charset="-120"/>
              </a:rPr>
              <a:t>18</a:t>
            </a:r>
            <a:pPr algn="l" indent="0" marL="0">
              <a:lnSpc>
                <a:spcPts val="1600"/>
              </a:lnSpc>
              <a:buNone/>
            </a:pPr>
            <a:r>
              <a:rPr lang="en-US" sz="1000" dirty="0">
                <a:solidFill>
                  <a:srgbClr val="3A3630"/>
                </a:solidFill>
                <a:latin typeface="Source Sans 3" pitchFamily="34" charset="0"/>
                <a:ea typeface="Source Sans 3" pitchFamily="34" charset="-122"/>
                <a:cs typeface="Source Sans 3" pitchFamily="34" charset="-120"/>
              </a:rPr>
              <a:t> comprehensive columns, capturing a wide array of demographic and behavioral data points.</a:t>
            </a:r>
            <a:endParaRPr lang="en-US" sz="1000" dirty="0"/>
          </a:p>
        </p:txBody>
      </p:sp>
      <p:sp>
        <p:nvSpPr>
          <p:cNvPr id="17" name="Shape 14"/>
          <p:cNvSpPr/>
          <p:nvPr/>
        </p:nvSpPr>
        <p:spPr>
          <a:xfrm>
            <a:off x="519946" y="5031462"/>
            <a:ext cx="8104108" cy="947261"/>
          </a:xfrm>
          <a:prstGeom prst="roundRect">
            <a:avLst>
              <a:gd name="adj" fmla="val 7722"/>
            </a:avLst>
          </a:prstGeom>
          <a:solidFill>
            <a:srgbClr val="FEF5E7"/>
          </a:solidFill>
          <a:ln/>
        </p:spPr>
      </p:sp>
      <p:sp>
        <p:nvSpPr>
          <p:cNvPr id="18" name="Shape 15"/>
          <p:cNvSpPr/>
          <p:nvPr/>
        </p:nvSpPr>
        <p:spPr>
          <a:xfrm>
            <a:off x="519946" y="5016222"/>
            <a:ext cx="8104108" cy="60960"/>
          </a:xfrm>
          <a:prstGeom prst="roundRect">
            <a:avLst>
              <a:gd name="adj" fmla="val 31990"/>
            </a:avLst>
          </a:prstGeom>
          <a:solidFill>
            <a:srgbClr val="38512F"/>
          </a:solidFill>
          <a:ln/>
        </p:spPr>
      </p:sp>
      <p:sp>
        <p:nvSpPr>
          <p:cNvPr id="19" name="Shape 16"/>
          <p:cNvSpPr/>
          <p:nvPr/>
        </p:nvSpPr>
        <p:spPr>
          <a:xfrm>
            <a:off x="4377035" y="4836557"/>
            <a:ext cx="389930" cy="389930"/>
          </a:xfrm>
          <a:prstGeom prst="roundRect">
            <a:avLst>
              <a:gd name="adj" fmla="val 234504"/>
            </a:avLst>
          </a:prstGeom>
          <a:solidFill>
            <a:srgbClr val="38512F"/>
          </a:solidFill>
          <a:ln/>
        </p:spPr>
      </p:sp>
      <p:sp>
        <p:nvSpPr>
          <p:cNvPr id="20" name="Text 17"/>
          <p:cNvSpPr/>
          <p:nvPr/>
        </p:nvSpPr>
        <p:spPr>
          <a:xfrm>
            <a:off x="4493955" y="4934069"/>
            <a:ext cx="155972" cy="194905"/>
          </a:xfrm>
          <a:prstGeom prst="rect">
            <a:avLst/>
          </a:prstGeom>
          <a:noFill/>
          <a:ln/>
        </p:spPr>
        <p:txBody>
          <a:bodyPr wrap="none" lIns="0" tIns="0" rIns="0" bIns="0" rtlCol="0" anchor="t"/>
          <a:lstStyle/>
          <a:p>
            <a:pPr algn="l" indent="0" marL="0">
              <a:lnSpc>
                <a:spcPts val="1950"/>
              </a:lnSpc>
              <a:buNone/>
            </a:pPr>
            <a:r>
              <a:rPr lang="en-US" sz="1200" dirty="0">
                <a:solidFill>
                  <a:srgbClr val="FFFFFF"/>
                </a:solidFill>
                <a:latin typeface="Lora" pitchFamily="34" charset="0"/>
                <a:ea typeface="Lora" pitchFamily="34" charset="-122"/>
                <a:cs typeface="Lora" pitchFamily="34" charset="-120"/>
              </a:rPr>
              <a:t>3</a:t>
            </a:r>
            <a:endParaRPr lang="en-US" sz="1200" dirty="0"/>
          </a:p>
        </p:txBody>
      </p:sp>
      <p:sp>
        <p:nvSpPr>
          <p:cNvPr id="21" name="Text 18"/>
          <p:cNvSpPr/>
          <p:nvPr/>
        </p:nvSpPr>
        <p:spPr>
          <a:xfrm>
            <a:off x="665083" y="5356384"/>
            <a:ext cx="1529477" cy="191214"/>
          </a:xfrm>
          <a:prstGeom prst="rect">
            <a:avLst/>
          </a:prstGeom>
          <a:noFill/>
          <a:ln/>
        </p:spPr>
        <p:txBody>
          <a:bodyPr wrap="none" lIns="0" tIns="0" rIns="0" bIns="0" rtlCol="0" anchor="t"/>
          <a:lstStyle/>
          <a:p>
            <a:pPr algn="l" indent="0" marL="0">
              <a:lnSpc>
                <a:spcPts val="1500"/>
              </a:lnSpc>
              <a:buNone/>
            </a:pPr>
            <a:r>
              <a:rPr lang="en-US" sz="1200" dirty="0">
                <a:solidFill>
                  <a:srgbClr val="3A3630"/>
                </a:solidFill>
                <a:latin typeface="Lora" pitchFamily="34" charset="0"/>
                <a:ea typeface="Lora" pitchFamily="34" charset="-122"/>
                <a:cs typeface="Lora" pitchFamily="34" charset="-120"/>
              </a:rPr>
              <a:t>Data Completeness</a:t>
            </a:r>
            <a:endParaRPr lang="en-US" sz="1200" dirty="0"/>
          </a:p>
        </p:txBody>
      </p:sp>
      <p:sp>
        <p:nvSpPr>
          <p:cNvPr id="22" name="Text 19"/>
          <p:cNvSpPr/>
          <p:nvPr/>
        </p:nvSpPr>
        <p:spPr>
          <a:xfrm>
            <a:off x="665083" y="5625584"/>
            <a:ext cx="7813834" cy="208002"/>
          </a:xfrm>
          <a:prstGeom prst="rect">
            <a:avLst/>
          </a:prstGeom>
          <a:noFill/>
          <a:ln/>
        </p:spPr>
        <p:txBody>
          <a:bodyPr wrap="none" lIns="0" tIns="0" rIns="0" bIns="0" rtlCol="0" anchor="t"/>
          <a:lstStyle/>
          <a:p>
            <a:pPr algn="l" indent="0" marL="0">
              <a:lnSpc>
                <a:spcPts val="1600"/>
              </a:lnSpc>
              <a:buNone/>
            </a:pPr>
            <a:r>
              <a:rPr lang="en-US" sz="1000" dirty="0">
                <a:solidFill>
                  <a:srgbClr val="3A3630"/>
                </a:solidFill>
                <a:latin typeface="Source Sans 3" pitchFamily="34" charset="0"/>
                <a:ea typeface="Source Sans 3" pitchFamily="34" charset="-122"/>
                <a:cs typeface="Source Sans 3" pitchFamily="34" charset="-120"/>
              </a:rPr>
              <a:t>Minimal missing values, with only </a:t>
            </a:r>
            <a:pPr algn="l" indent="0" marL="0">
              <a:lnSpc>
                <a:spcPts val="1600"/>
              </a:lnSpc>
              <a:buNone/>
            </a:pPr>
            <a:r>
              <a:rPr lang="en-US" sz="1000" b="1" dirty="0">
                <a:solidFill>
                  <a:srgbClr val="3A3630"/>
                </a:solidFill>
                <a:latin typeface="Source Sans 3" pitchFamily="34" charset="0"/>
                <a:ea typeface="Source Sans 3" pitchFamily="34" charset="-122"/>
                <a:cs typeface="Source Sans 3" pitchFamily="34" charset="-120"/>
              </a:rPr>
              <a:t>37</a:t>
            </a:r>
            <a:pPr algn="l" indent="0" marL="0">
              <a:lnSpc>
                <a:spcPts val="1600"/>
              </a:lnSpc>
              <a:buNone/>
            </a:pPr>
            <a:r>
              <a:rPr lang="en-US" sz="1000" dirty="0">
                <a:solidFill>
                  <a:srgbClr val="3A3630"/>
                </a:solidFill>
                <a:latin typeface="Source Sans 3" pitchFamily="34" charset="0"/>
                <a:ea typeface="Source Sans 3" pitchFamily="34" charset="-122"/>
                <a:cs typeface="Source Sans 3" pitchFamily="34" charset="-120"/>
              </a:rPr>
              <a:t> instances identified exclusively within the 'Review Rating' column, ensuring high data integrity.</a:t>
            </a:r>
            <a:endParaRPr lang="en-US" sz="1000" dirty="0"/>
          </a:p>
        </p:txBody>
      </p:sp>
      <p:sp>
        <p:nvSpPr>
          <p:cNvPr id="23" name="Shape 20"/>
          <p:cNvSpPr/>
          <p:nvPr/>
        </p:nvSpPr>
        <p:spPr>
          <a:xfrm>
            <a:off x="519946" y="6303526"/>
            <a:ext cx="8104108" cy="1155263"/>
          </a:xfrm>
          <a:prstGeom prst="roundRect">
            <a:avLst>
              <a:gd name="adj" fmla="val 6332"/>
            </a:avLst>
          </a:prstGeom>
          <a:solidFill>
            <a:srgbClr val="FEF5E7"/>
          </a:solidFill>
          <a:ln/>
        </p:spPr>
      </p:sp>
      <p:sp>
        <p:nvSpPr>
          <p:cNvPr id="24" name="Shape 21"/>
          <p:cNvSpPr/>
          <p:nvPr/>
        </p:nvSpPr>
        <p:spPr>
          <a:xfrm>
            <a:off x="519946" y="6288286"/>
            <a:ext cx="8104108" cy="60960"/>
          </a:xfrm>
          <a:prstGeom prst="roundRect">
            <a:avLst>
              <a:gd name="adj" fmla="val 31990"/>
            </a:avLst>
          </a:prstGeom>
          <a:solidFill>
            <a:srgbClr val="38512F"/>
          </a:solidFill>
          <a:ln/>
        </p:spPr>
      </p:sp>
      <p:sp>
        <p:nvSpPr>
          <p:cNvPr id="25" name="Shape 22"/>
          <p:cNvSpPr/>
          <p:nvPr/>
        </p:nvSpPr>
        <p:spPr>
          <a:xfrm>
            <a:off x="4377035" y="6108621"/>
            <a:ext cx="389930" cy="389930"/>
          </a:xfrm>
          <a:prstGeom prst="roundRect">
            <a:avLst>
              <a:gd name="adj" fmla="val 234504"/>
            </a:avLst>
          </a:prstGeom>
          <a:solidFill>
            <a:srgbClr val="38512F"/>
          </a:solidFill>
          <a:ln/>
        </p:spPr>
      </p:sp>
      <p:sp>
        <p:nvSpPr>
          <p:cNvPr id="26" name="Text 23"/>
          <p:cNvSpPr/>
          <p:nvPr/>
        </p:nvSpPr>
        <p:spPr>
          <a:xfrm>
            <a:off x="4493955" y="6206133"/>
            <a:ext cx="155972" cy="194905"/>
          </a:xfrm>
          <a:prstGeom prst="rect">
            <a:avLst/>
          </a:prstGeom>
          <a:noFill/>
          <a:ln/>
        </p:spPr>
        <p:txBody>
          <a:bodyPr wrap="none" lIns="0" tIns="0" rIns="0" bIns="0" rtlCol="0" anchor="t"/>
          <a:lstStyle/>
          <a:p>
            <a:pPr algn="l" indent="0" marL="0">
              <a:lnSpc>
                <a:spcPts val="1950"/>
              </a:lnSpc>
              <a:buNone/>
            </a:pPr>
            <a:r>
              <a:rPr lang="en-US" sz="1200" dirty="0">
                <a:solidFill>
                  <a:srgbClr val="FFFFFF"/>
                </a:solidFill>
                <a:latin typeface="Lora" pitchFamily="34" charset="0"/>
                <a:ea typeface="Lora" pitchFamily="34" charset="-122"/>
                <a:cs typeface="Lora" pitchFamily="34" charset="-120"/>
              </a:rPr>
              <a:t>4</a:t>
            </a:r>
            <a:endParaRPr lang="en-US" sz="1200" dirty="0"/>
          </a:p>
        </p:txBody>
      </p:sp>
      <p:sp>
        <p:nvSpPr>
          <p:cNvPr id="27" name="Text 24"/>
          <p:cNvSpPr/>
          <p:nvPr/>
        </p:nvSpPr>
        <p:spPr>
          <a:xfrm>
            <a:off x="665083" y="6628448"/>
            <a:ext cx="1529477" cy="191214"/>
          </a:xfrm>
          <a:prstGeom prst="rect">
            <a:avLst/>
          </a:prstGeom>
          <a:noFill/>
          <a:ln/>
        </p:spPr>
        <p:txBody>
          <a:bodyPr wrap="none" lIns="0" tIns="0" rIns="0" bIns="0" rtlCol="0" anchor="t"/>
          <a:lstStyle/>
          <a:p>
            <a:pPr algn="l" indent="0" marL="0">
              <a:lnSpc>
                <a:spcPts val="1500"/>
              </a:lnSpc>
              <a:buNone/>
            </a:pPr>
            <a:r>
              <a:rPr lang="en-US" sz="1200" dirty="0">
                <a:solidFill>
                  <a:srgbClr val="3A3630"/>
                </a:solidFill>
                <a:latin typeface="Lora" pitchFamily="34" charset="0"/>
                <a:ea typeface="Lora" pitchFamily="34" charset="-122"/>
                <a:cs typeface="Lora" pitchFamily="34" charset="-120"/>
              </a:rPr>
              <a:t>Key Data Points</a:t>
            </a:r>
            <a:endParaRPr lang="en-US" sz="1200" dirty="0"/>
          </a:p>
        </p:txBody>
      </p:sp>
      <p:sp>
        <p:nvSpPr>
          <p:cNvPr id="28" name="Text 25"/>
          <p:cNvSpPr/>
          <p:nvPr/>
        </p:nvSpPr>
        <p:spPr>
          <a:xfrm>
            <a:off x="665083" y="6897648"/>
            <a:ext cx="7813834" cy="416004"/>
          </a:xfrm>
          <a:prstGeom prst="rect">
            <a:avLst/>
          </a:prstGeom>
          <a:noFill/>
          <a:ln/>
        </p:spPr>
        <p:txBody>
          <a:bodyPr wrap="square" lIns="0" tIns="0" rIns="0" bIns="0" rtlCol="0" anchor="t"/>
          <a:lstStyle/>
          <a:p>
            <a:pPr algn="l" indent="0" marL="0">
              <a:lnSpc>
                <a:spcPts val="1600"/>
              </a:lnSpc>
              <a:buNone/>
            </a:pPr>
            <a:r>
              <a:rPr lang="en-US" sz="1000" dirty="0">
                <a:solidFill>
                  <a:srgbClr val="3A3630"/>
                </a:solidFill>
                <a:latin typeface="Source Sans 3" pitchFamily="34" charset="0"/>
                <a:ea typeface="Source Sans 3" pitchFamily="34" charset="-122"/>
                <a:cs typeface="Source Sans 3" pitchFamily="34" charset="-120"/>
              </a:rPr>
              <a:t>Includes detailed customer demographics (age, gender, location) and intricate behavioral data (purchase history, shipping preferences, discount usage).</a:t>
            </a:r>
            <a:endParaRPr lang="en-US" sz="1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70347" y="799267"/>
            <a:ext cx="12621101" cy="557213"/>
          </a:xfrm>
          <a:prstGeom prst="rect">
            <a:avLst/>
          </a:prstGeom>
          <a:noFill/>
          <a:ln/>
        </p:spPr>
        <p:txBody>
          <a:bodyPr wrap="none" lIns="0" tIns="0" rIns="0" bIns="0" rtlCol="0" anchor="t"/>
          <a:lstStyle/>
          <a:p>
            <a:pPr algn="l" indent="0" marL="0">
              <a:lnSpc>
                <a:spcPts val="4350"/>
              </a:lnSpc>
              <a:buNone/>
            </a:pPr>
            <a:r>
              <a:rPr lang="en-US" sz="3500" dirty="0">
                <a:solidFill>
                  <a:srgbClr val="38512F"/>
                </a:solidFill>
                <a:latin typeface="Lora" pitchFamily="34" charset="0"/>
                <a:ea typeface="Lora" pitchFamily="34" charset="-122"/>
                <a:cs typeface="Lora" pitchFamily="34" charset="-120"/>
              </a:rPr>
              <a:t>Rigorous Data Preparation: Laying the Foundation for Insight</a:t>
            </a:r>
            <a:endParaRPr lang="en-US" sz="3500" dirty="0"/>
          </a:p>
        </p:txBody>
      </p:sp>
      <p:sp>
        <p:nvSpPr>
          <p:cNvPr id="3" name="Text 1"/>
          <p:cNvSpPr/>
          <p:nvPr/>
        </p:nvSpPr>
        <p:spPr>
          <a:xfrm>
            <a:off x="870347" y="1735336"/>
            <a:ext cx="12889587" cy="606028"/>
          </a:xfrm>
          <a:prstGeom prst="rect">
            <a:avLst/>
          </a:prstGeom>
          <a:noFill/>
          <a:ln/>
        </p:spPr>
        <p:txBody>
          <a:bodyPr wrap="square" lIns="0" tIns="0" rIns="0" bIns="0" rtlCol="0" anchor="t"/>
          <a:lstStyle/>
          <a:p>
            <a:pPr algn="l" indent="0" marL="0">
              <a:lnSpc>
                <a:spcPts val="2350"/>
              </a:lnSpc>
              <a:buNone/>
            </a:pPr>
            <a:r>
              <a:rPr lang="en-US" sz="1450" dirty="0">
                <a:solidFill>
                  <a:srgbClr val="3A3630"/>
                </a:solidFill>
                <a:latin typeface="Source Sans 3" pitchFamily="34" charset="0"/>
                <a:ea typeface="Source Sans 3" pitchFamily="34" charset="-122"/>
                <a:cs typeface="Source Sans 3" pitchFamily="34" charset="-120"/>
              </a:rPr>
              <a:t>Our analytical journey began with meticulous data preparation, a critical phase that transformed raw data into actionable intelligence. This systematic approach ensures the reliability and accuracy of all subsequent findings.</a:t>
            </a:r>
            <a:endParaRPr lang="en-US" sz="1450" dirty="0"/>
          </a:p>
        </p:txBody>
      </p:sp>
      <p:pic>
        <p:nvPicPr>
          <p:cNvPr id="4" name="Image 0" descr="preencoded.png">    </p:cNvPr>
          <p:cNvPicPr>
            <a:picLocks noChangeAspect="1"/>
          </p:cNvPicPr>
          <p:nvPr/>
        </p:nvPicPr>
        <p:blipFill>
          <a:blip r:embed="rId1"/>
          <a:stretch>
            <a:fillRect/>
          </a:stretch>
        </p:blipFill>
        <p:spPr>
          <a:xfrm>
            <a:off x="870347" y="2554486"/>
            <a:ext cx="6444734" cy="757833"/>
          </a:xfrm>
          <a:prstGeom prst="rect">
            <a:avLst/>
          </a:prstGeom>
        </p:spPr>
      </p:pic>
      <p:sp>
        <p:nvSpPr>
          <p:cNvPr id="5" name="Text 2"/>
          <p:cNvSpPr/>
          <p:nvPr/>
        </p:nvSpPr>
        <p:spPr>
          <a:xfrm>
            <a:off x="1059775" y="3501747"/>
            <a:ext cx="3500438" cy="278606"/>
          </a:xfrm>
          <a:prstGeom prst="rect">
            <a:avLst/>
          </a:prstGeom>
          <a:noFill/>
          <a:ln/>
        </p:spPr>
        <p:txBody>
          <a:bodyPr wrap="none" lIns="0" tIns="0" rIns="0" bIns="0" rtlCol="0" anchor="t"/>
          <a:lstStyle/>
          <a:p>
            <a:pPr algn="l" indent="0" marL="0">
              <a:lnSpc>
                <a:spcPts val="2150"/>
              </a:lnSpc>
              <a:buNone/>
            </a:pPr>
            <a:r>
              <a:rPr lang="en-US" sz="1750" dirty="0">
                <a:solidFill>
                  <a:srgbClr val="3A3630"/>
                </a:solidFill>
                <a:latin typeface="Lora" pitchFamily="34" charset="0"/>
                <a:ea typeface="Lora" pitchFamily="34" charset="-122"/>
                <a:cs typeface="Lora" pitchFamily="34" charset="-120"/>
              </a:rPr>
              <a:t>Data Loading &amp; Initial Exploration</a:t>
            </a:r>
            <a:endParaRPr lang="en-US" sz="1750" dirty="0"/>
          </a:p>
        </p:txBody>
      </p:sp>
      <p:sp>
        <p:nvSpPr>
          <p:cNvPr id="6" name="Text 3"/>
          <p:cNvSpPr/>
          <p:nvPr/>
        </p:nvSpPr>
        <p:spPr>
          <a:xfrm>
            <a:off x="1059775" y="3893939"/>
            <a:ext cx="6065877" cy="909042"/>
          </a:xfrm>
          <a:prstGeom prst="rect">
            <a:avLst/>
          </a:prstGeom>
          <a:noFill/>
          <a:ln/>
        </p:spPr>
        <p:txBody>
          <a:bodyPr wrap="square" lIns="0" tIns="0" rIns="0" bIns="0" rtlCol="0" anchor="t"/>
          <a:lstStyle/>
          <a:p>
            <a:pPr algn="l" indent="0" marL="0">
              <a:lnSpc>
                <a:spcPts val="2350"/>
              </a:lnSpc>
              <a:buNone/>
            </a:pPr>
            <a:r>
              <a:rPr lang="en-US" sz="1450" dirty="0">
                <a:solidFill>
                  <a:srgbClr val="3A3630"/>
                </a:solidFill>
                <a:latin typeface="Source Sans 3" pitchFamily="34" charset="0"/>
                <a:ea typeface="Source Sans 3" pitchFamily="34" charset="-122"/>
                <a:cs typeface="Source Sans 3" pitchFamily="34" charset="-120"/>
              </a:rPr>
              <a:t>Utilized Python's powerful </a:t>
            </a:r>
            <a:pPr algn="l" indent="0" marL="0">
              <a:lnSpc>
                <a:spcPts val="2350"/>
              </a:lnSpc>
              <a:buNone/>
            </a:pPr>
            <a:r>
              <a:rPr lang="en-US" sz="1450" b="1" dirty="0">
                <a:solidFill>
                  <a:srgbClr val="3A3630"/>
                </a:solidFill>
                <a:latin typeface="Source Sans 3" pitchFamily="34" charset="0"/>
                <a:ea typeface="Source Sans 3" pitchFamily="34" charset="-122"/>
                <a:cs typeface="Source Sans 3" pitchFamily="34" charset="-120"/>
              </a:rPr>
              <a:t>pandas</a:t>
            </a:r>
            <a:pPr algn="l" indent="0" marL="0">
              <a:lnSpc>
                <a:spcPts val="2350"/>
              </a:lnSpc>
              <a:buNone/>
            </a:pPr>
            <a:r>
              <a:rPr lang="en-US" sz="1450" dirty="0">
                <a:solidFill>
                  <a:srgbClr val="3A3630"/>
                </a:solidFill>
                <a:latin typeface="Source Sans 3" pitchFamily="34" charset="0"/>
                <a:ea typeface="Source Sans 3" pitchFamily="34" charset="-122"/>
                <a:cs typeface="Source Sans 3" pitchFamily="34" charset="-120"/>
              </a:rPr>
              <a:t> library for efficient data loading. Conducted initial data exploration to understand the dataset's structure, identify data types, and generate summary statistics.</a:t>
            </a:r>
            <a:endParaRPr lang="en-US" sz="1450" dirty="0"/>
          </a:p>
        </p:txBody>
      </p:sp>
      <p:pic>
        <p:nvPicPr>
          <p:cNvPr id="7" name="Image 1" descr="preencoded.png">    </p:cNvPr>
          <p:cNvPicPr>
            <a:picLocks noChangeAspect="1"/>
          </p:cNvPicPr>
          <p:nvPr/>
        </p:nvPicPr>
        <p:blipFill>
          <a:blip r:embed="rId2"/>
          <a:stretch>
            <a:fillRect/>
          </a:stretch>
        </p:blipFill>
        <p:spPr>
          <a:xfrm>
            <a:off x="7315081" y="2554486"/>
            <a:ext cx="6444853" cy="757833"/>
          </a:xfrm>
          <a:prstGeom prst="rect">
            <a:avLst/>
          </a:prstGeom>
        </p:spPr>
      </p:pic>
      <p:sp>
        <p:nvSpPr>
          <p:cNvPr id="8" name="Text 4"/>
          <p:cNvSpPr/>
          <p:nvPr/>
        </p:nvSpPr>
        <p:spPr>
          <a:xfrm>
            <a:off x="7504509" y="3501747"/>
            <a:ext cx="2419231" cy="278606"/>
          </a:xfrm>
          <a:prstGeom prst="rect">
            <a:avLst/>
          </a:prstGeom>
          <a:noFill/>
          <a:ln/>
        </p:spPr>
        <p:txBody>
          <a:bodyPr wrap="none" lIns="0" tIns="0" rIns="0" bIns="0" rtlCol="0" anchor="t"/>
          <a:lstStyle/>
          <a:p>
            <a:pPr algn="l" indent="0" marL="0">
              <a:lnSpc>
                <a:spcPts val="2150"/>
              </a:lnSpc>
              <a:buNone/>
            </a:pPr>
            <a:r>
              <a:rPr lang="en-US" sz="1750" dirty="0">
                <a:solidFill>
                  <a:srgbClr val="3A3630"/>
                </a:solidFill>
                <a:latin typeface="Lora" pitchFamily="34" charset="0"/>
                <a:ea typeface="Lora" pitchFamily="34" charset="-122"/>
                <a:cs typeface="Lora" pitchFamily="34" charset="-120"/>
              </a:rPr>
              <a:t>Missing Value Handling</a:t>
            </a:r>
            <a:endParaRPr lang="en-US" sz="1750" dirty="0"/>
          </a:p>
        </p:txBody>
      </p:sp>
      <p:sp>
        <p:nvSpPr>
          <p:cNvPr id="9" name="Text 5"/>
          <p:cNvSpPr/>
          <p:nvPr/>
        </p:nvSpPr>
        <p:spPr>
          <a:xfrm>
            <a:off x="7504509" y="3893939"/>
            <a:ext cx="6065996" cy="909042"/>
          </a:xfrm>
          <a:prstGeom prst="rect">
            <a:avLst/>
          </a:prstGeom>
          <a:noFill/>
          <a:ln/>
        </p:spPr>
        <p:txBody>
          <a:bodyPr wrap="square" lIns="0" tIns="0" rIns="0" bIns="0" rtlCol="0" anchor="t"/>
          <a:lstStyle/>
          <a:p>
            <a:pPr algn="l" indent="0" marL="0">
              <a:lnSpc>
                <a:spcPts val="2350"/>
              </a:lnSpc>
              <a:buNone/>
            </a:pPr>
            <a:r>
              <a:rPr lang="en-US" sz="1450" dirty="0">
                <a:solidFill>
                  <a:srgbClr val="3A3630"/>
                </a:solidFill>
                <a:latin typeface="Source Sans 3" pitchFamily="34" charset="0"/>
                <a:ea typeface="Source Sans 3" pitchFamily="34" charset="-122"/>
                <a:cs typeface="Source Sans 3" pitchFamily="34" charset="-120"/>
              </a:rPr>
              <a:t>Strategically addressed missing values in the 'Review Rating' column by imputing with the </a:t>
            </a:r>
            <a:pPr algn="l" indent="0" marL="0">
              <a:lnSpc>
                <a:spcPts val="2350"/>
              </a:lnSpc>
              <a:buNone/>
            </a:pPr>
            <a:r>
              <a:rPr lang="en-US" sz="1450" b="1" dirty="0">
                <a:solidFill>
                  <a:srgbClr val="3A3630"/>
                </a:solidFill>
                <a:latin typeface="Source Sans 3" pitchFamily="34" charset="0"/>
                <a:ea typeface="Source Sans 3" pitchFamily="34" charset="-122"/>
                <a:cs typeface="Source Sans 3" pitchFamily="34" charset="-120"/>
              </a:rPr>
              <a:t>median</a:t>
            </a:r>
            <a:pPr algn="l" indent="0" marL="0">
              <a:lnSpc>
                <a:spcPts val="2350"/>
              </a:lnSpc>
              <a:buNone/>
            </a:pPr>
            <a:r>
              <a:rPr lang="en-US" sz="1450" dirty="0">
                <a:solidFill>
                  <a:srgbClr val="3A3630"/>
                </a:solidFill>
                <a:latin typeface="Source Sans 3" pitchFamily="34" charset="0"/>
                <a:ea typeface="Source Sans 3" pitchFamily="34" charset="-122"/>
                <a:cs typeface="Source Sans 3" pitchFamily="34" charset="-120"/>
              </a:rPr>
              <a:t> value, preserving statistical integrity and minimizing bias.</a:t>
            </a:r>
            <a:endParaRPr lang="en-US" sz="1450" dirty="0"/>
          </a:p>
        </p:txBody>
      </p:sp>
      <p:pic>
        <p:nvPicPr>
          <p:cNvPr id="10" name="Image 2" descr="preencoded.png">    </p:cNvPr>
          <p:cNvPicPr>
            <a:picLocks noChangeAspect="1"/>
          </p:cNvPicPr>
          <p:nvPr/>
        </p:nvPicPr>
        <p:blipFill>
          <a:blip r:embed="rId3"/>
          <a:stretch>
            <a:fillRect/>
          </a:stretch>
        </p:blipFill>
        <p:spPr>
          <a:xfrm>
            <a:off x="870347" y="4992410"/>
            <a:ext cx="6444734" cy="757833"/>
          </a:xfrm>
          <a:prstGeom prst="rect">
            <a:avLst/>
          </a:prstGeom>
        </p:spPr>
      </p:pic>
      <p:sp>
        <p:nvSpPr>
          <p:cNvPr id="11" name="Text 6"/>
          <p:cNvSpPr/>
          <p:nvPr/>
        </p:nvSpPr>
        <p:spPr>
          <a:xfrm>
            <a:off x="1059775" y="5939671"/>
            <a:ext cx="2228850" cy="278606"/>
          </a:xfrm>
          <a:prstGeom prst="rect">
            <a:avLst/>
          </a:prstGeom>
          <a:noFill/>
          <a:ln/>
        </p:spPr>
        <p:txBody>
          <a:bodyPr wrap="none" lIns="0" tIns="0" rIns="0" bIns="0" rtlCol="0" anchor="t"/>
          <a:lstStyle/>
          <a:p>
            <a:pPr algn="l" indent="0" marL="0">
              <a:lnSpc>
                <a:spcPts val="2150"/>
              </a:lnSpc>
              <a:buNone/>
            </a:pPr>
            <a:r>
              <a:rPr lang="en-US" sz="1750" dirty="0">
                <a:solidFill>
                  <a:srgbClr val="3A3630"/>
                </a:solidFill>
                <a:latin typeface="Lora" pitchFamily="34" charset="0"/>
                <a:ea typeface="Lora" pitchFamily="34" charset="-122"/>
                <a:cs typeface="Lora" pitchFamily="34" charset="-120"/>
              </a:rPr>
              <a:t>Feature Engineering</a:t>
            </a:r>
            <a:endParaRPr lang="en-US" sz="1750" dirty="0"/>
          </a:p>
        </p:txBody>
      </p:sp>
      <p:sp>
        <p:nvSpPr>
          <p:cNvPr id="12" name="Text 7"/>
          <p:cNvSpPr/>
          <p:nvPr/>
        </p:nvSpPr>
        <p:spPr>
          <a:xfrm>
            <a:off x="1059775" y="6331863"/>
            <a:ext cx="6065877" cy="909042"/>
          </a:xfrm>
          <a:prstGeom prst="rect">
            <a:avLst/>
          </a:prstGeom>
          <a:noFill/>
          <a:ln/>
        </p:spPr>
        <p:txBody>
          <a:bodyPr wrap="square" lIns="0" tIns="0" rIns="0" bIns="0" rtlCol="0" anchor="t"/>
          <a:lstStyle/>
          <a:p>
            <a:pPr algn="l" indent="0" marL="0">
              <a:lnSpc>
                <a:spcPts val="2350"/>
              </a:lnSpc>
              <a:buNone/>
            </a:pPr>
            <a:r>
              <a:rPr lang="en-US" sz="1450" dirty="0">
                <a:solidFill>
                  <a:srgbClr val="3A3630"/>
                </a:solidFill>
                <a:latin typeface="Source Sans 3" pitchFamily="34" charset="0"/>
                <a:ea typeface="Source Sans 3" pitchFamily="34" charset="-122"/>
                <a:cs typeface="Source Sans 3" pitchFamily="34" charset="-120"/>
              </a:rPr>
              <a:t>Enhanced the dataset by creating new features: </a:t>
            </a:r>
            <a:pPr algn="l" indent="0" marL="0">
              <a:lnSpc>
                <a:spcPts val="2350"/>
              </a:lnSpc>
              <a:buNone/>
            </a:pPr>
            <a:r>
              <a:rPr lang="en-US" sz="1450" b="1" dirty="0">
                <a:solidFill>
                  <a:srgbClr val="3A3630"/>
                </a:solidFill>
                <a:latin typeface="Source Sans 3" pitchFamily="34" charset="0"/>
                <a:ea typeface="Source Sans 3" pitchFamily="34" charset="-122"/>
                <a:cs typeface="Source Sans 3" pitchFamily="34" charset="-120"/>
              </a:rPr>
              <a:t>age groups</a:t>
            </a:r>
            <a:pPr algn="l" indent="0" marL="0">
              <a:lnSpc>
                <a:spcPts val="2350"/>
              </a:lnSpc>
              <a:buNone/>
            </a:pPr>
            <a:r>
              <a:rPr lang="en-US" sz="1450" dirty="0">
                <a:solidFill>
                  <a:srgbClr val="3A3630"/>
                </a:solidFill>
                <a:latin typeface="Source Sans 3" pitchFamily="34" charset="0"/>
                <a:ea typeface="Source Sans 3" pitchFamily="34" charset="-122"/>
                <a:cs typeface="Source Sans 3" pitchFamily="34" charset="-120"/>
              </a:rPr>
              <a:t> for demographic segmentation and </a:t>
            </a:r>
            <a:pPr algn="l" indent="0" marL="0">
              <a:lnSpc>
                <a:spcPts val="2350"/>
              </a:lnSpc>
              <a:buNone/>
            </a:pPr>
            <a:r>
              <a:rPr lang="en-US" sz="1450" b="1" dirty="0">
                <a:solidFill>
                  <a:srgbClr val="3A3630"/>
                </a:solidFill>
                <a:latin typeface="Source Sans 3" pitchFamily="34" charset="0"/>
                <a:ea typeface="Source Sans 3" pitchFamily="34" charset="-122"/>
                <a:cs typeface="Source Sans 3" pitchFamily="34" charset="-120"/>
              </a:rPr>
              <a:t>purchase frequency</a:t>
            </a:r>
            <a:pPr algn="l" indent="0" marL="0">
              <a:lnSpc>
                <a:spcPts val="2350"/>
              </a:lnSpc>
              <a:buNone/>
            </a:pPr>
            <a:r>
              <a:rPr lang="en-US" sz="1450" dirty="0">
                <a:solidFill>
                  <a:srgbClr val="3A3630"/>
                </a:solidFill>
                <a:latin typeface="Source Sans 3" pitchFamily="34" charset="0"/>
                <a:ea typeface="Source Sans 3" pitchFamily="34" charset="-122"/>
                <a:cs typeface="Source Sans 3" pitchFamily="34" charset="-120"/>
              </a:rPr>
              <a:t> to gauge customer engagement, unlocking deeper behavioral patterns.</a:t>
            </a:r>
            <a:endParaRPr lang="en-US" sz="1450" dirty="0"/>
          </a:p>
        </p:txBody>
      </p:sp>
      <p:pic>
        <p:nvPicPr>
          <p:cNvPr id="13" name="Image 3" descr="preencoded.png">    </p:cNvPr>
          <p:cNvPicPr>
            <a:picLocks noChangeAspect="1"/>
          </p:cNvPicPr>
          <p:nvPr/>
        </p:nvPicPr>
        <p:blipFill>
          <a:blip r:embed="rId4"/>
          <a:stretch>
            <a:fillRect/>
          </a:stretch>
        </p:blipFill>
        <p:spPr>
          <a:xfrm>
            <a:off x="7315081" y="4992410"/>
            <a:ext cx="6444853" cy="757833"/>
          </a:xfrm>
          <a:prstGeom prst="rect">
            <a:avLst/>
          </a:prstGeom>
        </p:spPr>
      </p:pic>
      <p:sp>
        <p:nvSpPr>
          <p:cNvPr id="14" name="Text 8"/>
          <p:cNvSpPr/>
          <p:nvPr/>
        </p:nvSpPr>
        <p:spPr>
          <a:xfrm>
            <a:off x="7504509" y="5939671"/>
            <a:ext cx="2228850" cy="278606"/>
          </a:xfrm>
          <a:prstGeom prst="rect">
            <a:avLst/>
          </a:prstGeom>
          <a:noFill/>
          <a:ln/>
        </p:spPr>
        <p:txBody>
          <a:bodyPr wrap="none" lIns="0" tIns="0" rIns="0" bIns="0" rtlCol="0" anchor="t"/>
          <a:lstStyle/>
          <a:p>
            <a:pPr algn="l" indent="0" marL="0">
              <a:lnSpc>
                <a:spcPts val="2150"/>
              </a:lnSpc>
              <a:buNone/>
            </a:pPr>
            <a:r>
              <a:rPr lang="en-US" sz="1750" dirty="0">
                <a:solidFill>
                  <a:srgbClr val="3A3630"/>
                </a:solidFill>
                <a:latin typeface="Lora" pitchFamily="34" charset="0"/>
                <a:ea typeface="Lora" pitchFamily="34" charset="-122"/>
                <a:cs typeface="Lora" pitchFamily="34" charset="-120"/>
              </a:rPr>
              <a:t>Database Integration</a:t>
            </a:r>
            <a:endParaRPr lang="en-US" sz="1750" dirty="0"/>
          </a:p>
        </p:txBody>
      </p:sp>
      <p:sp>
        <p:nvSpPr>
          <p:cNvPr id="15" name="Text 9"/>
          <p:cNvSpPr/>
          <p:nvPr/>
        </p:nvSpPr>
        <p:spPr>
          <a:xfrm>
            <a:off x="7504509" y="6331863"/>
            <a:ext cx="6065996" cy="909042"/>
          </a:xfrm>
          <a:prstGeom prst="rect">
            <a:avLst/>
          </a:prstGeom>
          <a:noFill/>
          <a:ln/>
        </p:spPr>
        <p:txBody>
          <a:bodyPr wrap="square" lIns="0" tIns="0" rIns="0" bIns="0" rtlCol="0" anchor="t"/>
          <a:lstStyle/>
          <a:p>
            <a:pPr algn="l" indent="0" marL="0">
              <a:lnSpc>
                <a:spcPts val="2350"/>
              </a:lnSpc>
              <a:buNone/>
            </a:pPr>
            <a:r>
              <a:rPr lang="en-US" sz="1450" dirty="0">
                <a:solidFill>
                  <a:srgbClr val="3A3630"/>
                </a:solidFill>
                <a:latin typeface="Source Sans 3" pitchFamily="34" charset="0"/>
                <a:ea typeface="Source Sans 3" pitchFamily="34" charset="-122"/>
                <a:cs typeface="Source Sans 3" pitchFamily="34" charset="-120"/>
              </a:rPr>
              <a:t>Seamlessly integrated the prepared dataset into a robust database for </a:t>
            </a:r>
            <a:pPr algn="l" indent="0" marL="0">
              <a:lnSpc>
                <a:spcPts val="2350"/>
              </a:lnSpc>
              <a:buNone/>
            </a:pPr>
            <a:r>
              <a:rPr lang="en-US" sz="1450" b="1" dirty="0">
                <a:solidFill>
                  <a:srgbClr val="3A3630"/>
                </a:solidFill>
                <a:latin typeface="Source Sans 3" pitchFamily="34" charset="0"/>
                <a:ea typeface="Source Sans 3" pitchFamily="34" charset="-122"/>
                <a:cs typeface="Source Sans 3" pitchFamily="34" charset="-120"/>
              </a:rPr>
              <a:t>SQL-based analysis</a:t>
            </a:r>
            <a:pPr algn="l" indent="0" marL="0">
              <a:lnSpc>
                <a:spcPts val="2350"/>
              </a:lnSpc>
              <a:buNone/>
            </a:pPr>
            <a:r>
              <a:rPr lang="en-US" sz="1450" dirty="0">
                <a:solidFill>
                  <a:srgbClr val="3A3630"/>
                </a:solidFill>
                <a:latin typeface="Source Sans 3" pitchFamily="34" charset="0"/>
                <a:ea typeface="Source Sans 3" pitchFamily="34" charset="-122"/>
                <a:cs typeface="Source Sans 3" pitchFamily="34" charset="-120"/>
              </a:rPr>
              <a:t>, enabling complex querying and advanced data manipulation.</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2113121" y="421481"/>
            <a:ext cx="8705969" cy="449699"/>
          </a:xfrm>
          <a:prstGeom prst="rect">
            <a:avLst/>
          </a:prstGeom>
          <a:noFill/>
          <a:ln/>
        </p:spPr>
        <p:txBody>
          <a:bodyPr wrap="none" lIns="0" tIns="0" rIns="0" bIns="0" rtlCol="0" anchor="t"/>
          <a:lstStyle/>
          <a:p>
            <a:pPr algn="l" indent="0" marL="0">
              <a:lnSpc>
                <a:spcPts val="3500"/>
              </a:lnSpc>
              <a:buNone/>
            </a:pPr>
            <a:r>
              <a:rPr lang="en-US" sz="2800" dirty="0">
                <a:solidFill>
                  <a:srgbClr val="38512F"/>
                </a:solidFill>
                <a:latin typeface="Lora" pitchFamily="34" charset="0"/>
                <a:ea typeface="Lora" pitchFamily="34" charset="-122"/>
                <a:cs typeface="Lora" pitchFamily="34" charset="-120"/>
              </a:rPr>
              <a:t>Revenue by Gender: Understanding Customer Value</a:t>
            </a:r>
            <a:endParaRPr lang="en-US" sz="2800" dirty="0"/>
          </a:p>
        </p:txBody>
      </p:sp>
      <p:sp>
        <p:nvSpPr>
          <p:cNvPr id="3" name="Text 1"/>
          <p:cNvSpPr/>
          <p:nvPr/>
        </p:nvSpPr>
        <p:spPr>
          <a:xfrm>
            <a:off x="2113121" y="1176933"/>
            <a:ext cx="10404038" cy="489109"/>
          </a:xfrm>
          <a:prstGeom prst="rect">
            <a:avLst/>
          </a:prstGeom>
          <a:noFill/>
          <a:ln/>
        </p:spPr>
        <p:txBody>
          <a:bodyPr wrap="square" lIns="0" tIns="0" rIns="0" bIns="0" rtlCol="0" anchor="t"/>
          <a:lstStyle/>
          <a:p>
            <a:pPr algn="l" indent="0" marL="0">
              <a:lnSpc>
                <a:spcPts val="1900"/>
              </a:lnSpc>
              <a:buNone/>
            </a:pPr>
            <a:r>
              <a:rPr lang="en-US" sz="1200" dirty="0">
                <a:solidFill>
                  <a:srgbClr val="3A3630"/>
                </a:solidFill>
                <a:latin typeface="Source Sans 3" pitchFamily="34" charset="0"/>
                <a:ea typeface="Source Sans 3" pitchFamily="34" charset="-122"/>
                <a:cs typeface="Source Sans 3" pitchFamily="34" charset="-120"/>
              </a:rPr>
              <a:t>A comparative analysis of total revenue generated by different genders reveals crucial insights into purchasing power and spending habits within our customer base. This understanding is vital for tailoring marketing efforts.</a:t>
            </a:r>
            <a:endParaRPr lang="en-US" sz="1200" dirty="0"/>
          </a:p>
        </p:txBody>
      </p:sp>
      <p:sp>
        <p:nvSpPr>
          <p:cNvPr id="4" name="Text 2"/>
          <p:cNvSpPr/>
          <p:nvPr/>
        </p:nvSpPr>
        <p:spPr>
          <a:xfrm>
            <a:off x="2113121" y="1975485"/>
            <a:ext cx="6093262" cy="978218"/>
          </a:xfrm>
          <a:prstGeom prst="rect">
            <a:avLst/>
          </a:prstGeom>
          <a:noFill/>
          <a:ln/>
        </p:spPr>
        <p:txBody>
          <a:bodyPr wrap="square" lIns="0" tIns="0" rIns="0" bIns="0" rtlCol="0" anchor="t"/>
          <a:lstStyle/>
          <a:p>
            <a:pPr algn="l" indent="0" marL="0">
              <a:lnSpc>
                <a:spcPts val="1900"/>
              </a:lnSpc>
              <a:buNone/>
            </a:pPr>
            <a:r>
              <a:rPr lang="en-US" sz="1200" dirty="0">
                <a:solidFill>
                  <a:srgbClr val="3A3630"/>
                </a:solidFill>
                <a:latin typeface="Source Sans 3" pitchFamily="34" charset="0"/>
                <a:ea typeface="Source Sans 3" pitchFamily="34" charset="-122"/>
                <a:cs typeface="Source Sans 3" pitchFamily="34" charset="-120"/>
              </a:rPr>
              <a:t>Our findings indicate that </a:t>
            </a:r>
            <a:pPr algn="l" indent="0" marL="0">
              <a:lnSpc>
                <a:spcPts val="1900"/>
              </a:lnSpc>
              <a:buNone/>
            </a:pPr>
            <a:r>
              <a:rPr lang="en-US" sz="1200" b="1" dirty="0">
                <a:solidFill>
                  <a:srgbClr val="3A3630"/>
                </a:solidFill>
                <a:latin typeface="Source Sans 3" pitchFamily="34" charset="0"/>
                <a:ea typeface="Source Sans 3" pitchFamily="34" charset="-122"/>
                <a:cs typeface="Source Sans 3" pitchFamily="34" charset="-120"/>
              </a:rPr>
              <a:t>female customers generate a slightly higher total revenue</a:t>
            </a:r>
            <a:pPr algn="l" indent="0" marL="0">
              <a:lnSpc>
                <a:spcPts val="1900"/>
              </a:lnSpc>
              <a:buNone/>
            </a:pPr>
            <a:r>
              <a:rPr lang="en-US" sz="1200" dirty="0">
                <a:solidFill>
                  <a:srgbClr val="3A3630"/>
                </a:solidFill>
                <a:latin typeface="Source Sans 3" pitchFamily="34" charset="0"/>
                <a:ea typeface="Source Sans 3" pitchFamily="34" charset="-122"/>
                <a:cs typeface="Source Sans 3" pitchFamily="34" charset="-120"/>
              </a:rPr>
              <a:t> compared to male customers. While the difference may not be drastic, it signifies a consistent trend in purchasing behavior that warrants strategic attention. This observation suggests that female customers, on average, contribute a larger share to the overall revenue stream.</a:t>
            </a:r>
            <a:endParaRPr lang="en-US" sz="1200" dirty="0"/>
          </a:p>
        </p:txBody>
      </p:sp>
      <p:sp>
        <p:nvSpPr>
          <p:cNvPr id="5" name="Text 3"/>
          <p:cNvSpPr/>
          <p:nvPr/>
        </p:nvSpPr>
        <p:spPr>
          <a:xfrm>
            <a:off x="2113121" y="3091220"/>
            <a:ext cx="6093262" cy="1222772"/>
          </a:xfrm>
          <a:prstGeom prst="rect">
            <a:avLst/>
          </a:prstGeom>
          <a:noFill/>
          <a:ln/>
        </p:spPr>
        <p:txBody>
          <a:bodyPr wrap="square" lIns="0" tIns="0" rIns="0" bIns="0" rtlCol="0" anchor="t"/>
          <a:lstStyle/>
          <a:p>
            <a:pPr algn="l" indent="0" marL="0">
              <a:lnSpc>
                <a:spcPts val="1900"/>
              </a:lnSpc>
              <a:buNone/>
            </a:pPr>
            <a:r>
              <a:rPr lang="en-US" sz="1200" dirty="0">
                <a:solidFill>
                  <a:srgbClr val="3A3630"/>
                </a:solidFill>
                <a:latin typeface="Source Sans 3" pitchFamily="34" charset="0"/>
                <a:ea typeface="Source Sans 3" pitchFamily="34" charset="-122"/>
                <a:cs typeface="Source Sans 3" pitchFamily="34" charset="-120"/>
              </a:rPr>
              <a:t>This insight presents a significant </a:t>
            </a:r>
            <a:pPr algn="l" indent="0" marL="0">
              <a:lnSpc>
                <a:spcPts val="1900"/>
              </a:lnSpc>
              <a:buNone/>
            </a:pPr>
            <a:r>
              <a:rPr lang="en-US" sz="1200" b="1" dirty="0">
                <a:solidFill>
                  <a:srgbClr val="3A3630"/>
                </a:solidFill>
                <a:latin typeface="Source Sans 3" pitchFamily="34" charset="0"/>
                <a:ea typeface="Source Sans 3" pitchFamily="34" charset="-122"/>
                <a:cs typeface="Source Sans 3" pitchFamily="34" charset="-120"/>
              </a:rPr>
              <a:t>business implication</a:t>
            </a:r>
            <a:pPr algn="l" indent="0" marL="0">
              <a:lnSpc>
                <a:spcPts val="1900"/>
              </a:lnSpc>
              <a:buNone/>
            </a:pPr>
            <a:r>
              <a:rPr lang="en-US" sz="1200" dirty="0">
                <a:solidFill>
                  <a:srgbClr val="3A3630"/>
                </a:solidFill>
                <a:latin typeface="Source Sans 3" pitchFamily="34" charset="0"/>
                <a:ea typeface="Source Sans 3" pitchFamily="34" charset="-122"/>
                <a:cs typeface="Source Sans 3" pitchFamily="34" charset="-120"/>
              </a:rPr>
              <a:t>: the opportunity for enhanced gender-based marketing optimization. By understanding the specific product preferences, promotional sensitivities, and shopping patterns of female customers, we can craft more targeted and effective marketing campaigns. This could involve highlighting product categories popular among this demographic, personalizing offers, and refining messaging to resonate more deeply.</a:t>
            </a:r>
            <a:endParaRPr lang="en-US" sz="1200" dirty="0"/>
          </a:p>
        </p:txBody>
      </p:sp>
      <p:sp>
        <p:nvSpPr>
          <p:cNvPr id="6" name="Text 4"/>
          <p:cNvSpPr/>
          <p:nvPr/>
        </p:nvSpPr>
        <p:spPr>
          <a:xfrm>
            <a:off x="2113121" y="4451509"/>
            <a:ext cx="6093262" cy="733663"/>
          </a:xfrm>
          <a:prstGeom prst="rect">
            <a:avLst/>
          </a:prstGeom>
          <a:noFill/>
          <a:ln/>
        </p:spPr>
        <p:txBody>
          <a:bodyPr wrap="square" lIns="0" tIns="0" rIns="0" bIns="0" rtlCol="0" anchor="t"/>
          <a:lstStyle/>
          <a:p>
            <a:pPr algn="l" indent="0" marL="0">
              <a:lnSpc>
                <a:spcPts val="1900"/>
              </a:lnSpc>
              <a:buNone/>
            </a:pPr>
            <a:r>
              <a:rPr lang="en-US" sz="1200" dirty="0">
                <a:solidFill>
                  <a:srgbClr val="3A3630"/>
                </a:solidFill>
                <a:latin typeface="Source Sans 3" pitchFamily="34" charset="0"/>
                <a:ea typeface="Source Sans 3" pitchFamily="34" charset="-122"/>
                <a:cs typeface="Source Sans 3" pitchFamily="34" charset="-120"/>
              </a:rPr>
              <a:t>Conversely, it also prompts an investigation into strategies to increase engagement and revenue contribution from male customers, perhaps through different product assortments or marketing angles.</a:t>
            </a:r>
            <a:endParaRPr lang="en-US" sz="1200" dirty="0"/>
          </a:p>
        </p:txBody>
      </p:sp>
      <p:pic>
        <p:nvPicPr>
          <p:cNvPr id="7" name="Image 0" descr="preencoded.png">    </p:cNvPr>
          <p:cNvPicPr>
            <a:picLocks noChangeAspect="1"/>
          </p:cNvPicPr>
          <p:nvPr/>
        </p:nvPicPr>
        <p:blipFill>
          <a:blip r:embed="rId1"/>
          <a:stretch>
            <a:fillRect/>
          </a:stretch>
        </p:blipFill>
        <p:spPr>
          <a:xfrm>
            <a:off x="8586907" y="2009894"/>
            <a:ext cx="3937873" cy="3937873"/>
          </a:xfrm>
          <a:prstGeom prst="rect">
            <a:avLst/>
          </a:prstGeom>
        </p:spPr>
      </p:pic>
      <p:sp>
        <p:nvSpPr>
          <p:cNvPr id="8" name="Shape 5"/>
          <p:cNvSpPr/>
          <p:nvPr/>
        </p:nvSpPr>
        <p:spPr>
          <a:xfrm>
            <a:off x="8586907" y="6119693"/>
            <a:ext cx="3937873" cy="1516380"/>
          </a:xfrm>
          <a:prstGeom prst="roundRect">
            <a:avLst>
              <a:gd name="adj" fmla="val 1513"/>
            </a:avLst>
          </a:prstGeom>
          <a:solidFill>
            <a:srgbClr val="D4E3CF"/>
          </a:solidFill>
          <a:ln/>
        </p:spPr>
      </p:sp>
      <p:pic>
        <p:nvPicPr>
          <p:cNvPr id="9" name="Image 1" descr="preencoded.png">    </p:cNvPr>
          <p:cNvPicPr>
            <a:picLocks noChangeAspect="1"/>
          </p:cNvPicPr>
          <p:nvPr/>
        </p:nvPicPr>
        <p:blipFill>
          <a:blip r:embed="rId2"/>
          <a:stretch>
            <a:fillRect/>
          </a:stretch>
        </p:blipFill>
        <p:spPr>
          <a:xfrm>
            <a:off x="8739783" y="6328529"/>
            <a:ext cx="224790" cy="179903"/>
          </a:xfrm>
          <a:prstGeom prst="rect">
            <a:avLst/>
          </a:prstGeom>
        </p:spPr>
      </p:pic>
      <p:sp>
        <p:nvSpPr>
          <p:cNvPr id="10" name="Text 6"/>
          <p:cNvSpPr/>
          <p:nvPr/>
        </p:nvSpPr>
        <p:spPr>
          <a:xfrm>
            <a:off x="9117449" y="6310789"/>
            <a:ext cx="1799034" cy="224790"/>
          </a:xfrm>
          <a:prstGeom prst="rect">
            <a:avLst/>
          </a:prstGeom>
          <a:noFill/>
          <a:ln/>
        </p:spPr>
        <p:txBody>
          <a:bodyPr wrap="none" lIns="0" tIns="0" rIns="0" bIns="0" rtlCol="0" anchor="t"/>
          <a:lstStyle/>
          <a:p>
            <a:pPr algn="l" indent="0" marL="0">
              <a:lnSpc>
                <a:spcPts val="1750"/>
              </a:lnSpc>
              <a:buNone/>
            </a:pPr>
            <a:r>
              <a:rPr lang="en-US" sz="1400" dirty="0">
                <a:solidFill>
                  <a:srgbClr val="000000"/>
                </a:solidFill>
                <a:latin typeface="Lora" pitchFamily="34" charset="0"/>
                <a:ea typeface="Lora" pitchFamily="34" charset="-122"/>
                <a:cs typeface="Lora" pitchFamily="34" charset="-120"/>
              </a:rPr>
              <a:t>Key Insight:</a:t>
            </a:r>
            <a:endParaRPr lang="en-US" sz="1400" dirty="0"/>
          </a:p>
        </p:txBody>
      </p:sp>
      <p:sp>
        <p:nvSpPr>
          <p:cNvPr id="11" name="Text 7"/>
          <p:cNvSpPr/>
          <p:nvPr/>
        </p:nvSpPr>
        <p:spPr>
          <a:xfrm>
            <a:off x="9117449" y="6688455"/>
            <a:ext cx="3254454" cy="733663"/>
          </a:xfrm>
          <a:prstGeom prst="rect">
            <a:avLst/>
          </a:prstGeom>
          <a:noFill/>
          <a:ln/>
        </p:spPr>
        <p:txBody>
          <a:bodyPr wrap="square" lIns="0" tIns="0" rIns="0" bIns="0" rtlCol="0" anchor="t"/>
          <a:lstStyle/>
          <a:p>
            <a:pPr algn="l" indent="0" marL="0">
              <a:lnSpc>
                <a:spcPts val="1900"/>
              </a:lnSpc>
              <a:buNone/>
            </a:pPr>
            <a:r>
              <a:rPr lang="en-US" sz="1200" dirty="0">
                <a:solidFill>
                  <a:srgbClr val="000000"/>
                </a:solidFill>
                <a:latin typeface="Source Sans 3" pitchFamily="34" charset="0"/>
                <a:ea typeface="Source Sans 3" pitchFamily="34" charset="-122"/>
                <a:cs typeface="Source Sans 3" pitchFamily="34" charset="-120"/>
              </a:rPr>
              <a:t>Female customers consistently contribute a larger share to total revenue, indicating a valuable segment for focused marketing strategies.</a:t>
            </a:r>
            <a:endParaRPr lang="en-US"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29270" y="570190"/>
            <a:ext cx="12971859" cy="1219676"/>
          </a:xfrm>
          <a:prstGeom prst="rect">
            <a:avLst/>
          </a:prstGeom>
          <a:noFill/>
          <a:ln/>
        </p:spPr>
        <p:txBody>
          <a:bodyPr wrap="square" lIns="0" tIns="0" rIns="0" bIns="0" rtlCol="0" anchor="t"/>
          <a:lstStyle/>
          <a:p>
            <a:pPr algn="l" indent="0" marL="0">
              <a:lnSpc>
                <a:spcPts val="4800"/>
              </a:lnSpc>
              <a:buNone/>
            </a:pPr>
            <a:r>
              <a:rPr lang="en-US" sz="3800" dirty="0">
                <a:solidFill>
                  <a:srgbClr val="38512F"/>
                </a:solidFill>
                <a:latin typeface="Lora" pitchFamily="34" charset="0"/>
                <a:ea typeface="Lora" pitchFamily="34" charset="-122"/>
                <a:cs typeface="Lora" pitchFamily="34" charset="-120"/>
              </a:rPr>
              <a:t>Unlocking Value: The "Smart Shoppers" Who Leverage Discounts</a:t>
            </a:r>
            <a:endParaRPr lang="en-US" sz="3800" dirty="0"/>
          </a:p>
        </p:txBody>
      </p:sp>
      <p:sp>
        <p:nvSpPr>
          <p:cNvPr id="3" name="Text 1"/>
          <p:cNvSpPr/>
          <p:nvPr/>
        </p:nvSpPr>
        <p:spPr>
          <a:xfrm>
            <a:off x="829270" y="2204442"/>
            <a:ext cx="12971859" cy="663178"/>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Beyond general discount usage, we've identified a compelling segment: "Smart Shoppers." These customers strategically utilize discounts while consistently maintaining an above-average spend, representing a unique opportunity for premium engagement.</a:t>
            </a:r>
            <a:endParaRPr lang="en-US" sz="1600" dirty="0"/>
          </a:p>
        </p:txBody>
      </p:sp>
      <p:sp>
        <p:nvSpPr>
          <p:cNvPr id="4" name="Shape 2"/>
          <p:cNvSpPr/>
          <p:nvPr/>
        </p:nvSpPr>
        <p:spPr>
          <a:xfrm>
            <a:off x="829270" y="3100864"/>
            <a:ext cx="4185761" cy="2667833"/>
          </a:xfrm>
          <a:prstGeom prst="roundRect">
            <a:avLst>
              <a:gd name="adj" fmla="val 1166"/>
            </a:avLst>
          </a:prstGeom>
          <a:solidFill>
            <a:srgbClr val="F3E7D4"/>
          </a:solidFill>
          <a:ln/>
        </p:spPr>
      </p:sp>
      <p:sp>
        <p:nvSpPr>
          <p:cNvPr id="5" name="Shape 3"/>
          <p:cNvSpPr/>
          <p:nvPr/>
        </p:nvSpPr>
        <p:spPr>
          <a:xfrm>
            <a:off x="1036558" y="3308152"/>
            <a:ext cx="621983" cy="621983"/>
          </a:xfrm>
          <a:prstGeom prst="roundRect">
            <a:avLst>
              <a:gd name="adj" fmla="val 14699896"/>
            </a:avLst>
          </a:prstGeom>
          <a:solidFill>
            <a:srgbClr val="38512F"/>
          </a:solidFill>
          <a:ln/>
        </p:spPr>
      </p:sp>
      <p:pic>
        <p:nvPicPr>
          <p:cNvPr id="6"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1207532" y="3479125"/>
            <a:ext cx="279916" cy="279916"/>
          </a:xfrm>
          <a:prstGeom prst="rect">
            <a:avLst/>
          </a:prstGeom>
        </p:spPr>
      </p:pic>
      <p:sp>
        <p:nvSpPr>
          <p:cNvPr id="7" name="Text 4"/>
          <p:cNvSpPr/>
          <p:nvPr/>
        </p:nvSpPr>
        <p:spPr>
          <a:xfrm>
            <a:off x="1036558" y="4137422"/>
            <a:ext cx="2439353" cy="304919"/>
          </a:xfrm>
          <a:prstGeom prst="rect">
            <a:avLst/>
          </a:prstGeom>
          <a:noFill/>
          <a:ln/>
        </p:spPr>
        <p:txBody>
          <a:bodyPr wrap="none" lIns="0" tIns="0" rIns="0" bIns="0" rtlCol="0" anchor="t"/>
          <a:lstStyle/>
          <a:p>
            <a:pPr algn="l" indent="0" marL="0">
              <a:lnSpc>
                <a:spcPts val="2400"/>
              </a:lnSpc>
              <a:buNone/>
            </a:pPr>
            <a:r>
              <a:rPr lang="en-US" sz="1900" dirty="0">
                <a:solidFill>
                  <a:srgbClr val="3A3630"/>
                </a:solidFill>
                <a:latin typeface="Lora" pitchFamily="34" charset="0"/>
                <a:ea typeface="Lora" pitchFamily="34" charset="-122"/>
                <a:cs typeface="Lora" pitchFamily="34" charset="-120"/>
              </a:rPr>
              <a:t>Discount Savvy</a:t>
            </a:r>
            <a:endParaRPr lang="en-US" sz="1900" dirty="0"/>
          </a:p>
        </p:txBody>
      </p:sp>
      <p:sp>
        <p:nvSpPr>
          <p:cNvPr id="8" name="Text 5"/>
          <p:cNvSpPr/>
          <p:nvPr/>
        </p:nvSpPr>
        <p:spPr>
          <a:xfrm>
            <a:off x="1036558" y="4566642"/>
            <a:ext cx="3771186" cy="663178"/>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These customers are proficient in using promotional offers and discount codes.</a:t>
            </a:r>
            <a:endParaRPr lang="en-US" sz="1600" dirty="0"/>
          </a:p>
        </p:txBody>
      </p:sp>
      <p:sp>
        <p:nvSpPr>
          <p:cNvPr id="9" name="Shape 6"/>
          <p:cNvSpPr/>
          <p:nvPr/>
        </p:nvSpPr>
        <p:spPr>
          <a:xfrm>
            <a:off x="5222319" y="3100864"/>
            <a:ext cx="4185761" cy="2667833"/>
          </a:xfrm>
          <a:prstGeom prst="roundRect">
            <a:avLst>
              <a:gd name="adj" fmla="val 1166"/>
            </a:avLst>
          </a:prstGeom>
          <a:solidFill>
            <a:srgbClr val="F3E7D4"/>
          </a:solidFill>
          <a:ln/>
        </p:spPr>
      </p:sp>
      <p:sp>
        <p:nvSpPr>
          <p:cNvPr id="10" name="Shape 7"/>
          <p:cNvSpPr/>
          <p:nvPr/>
        </p:nvSpPr>
        <p:spPr>
          <a:xfrm>
            <a:off x="5429607" y="3308152"/>
            <a:ext cx="621983" cy="621983"/>
          </a:xfrm>
          <a:prstGeom prst="roundRect">
            <a:avLst>
              <a:gd name="adj" fmla="val 14699896"/>
            </a:avLst>
          </a:prstGeom>
          <a:solidFill>
            <a:srgbClr val="38512F"/>
          </a:solidFill>
          <a:ln/>
        </p:spPr>
      </p:sp>
      <p:pic>
        <p:nvPicPr>
          <p:cNvPr id="11"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00581" y="3479125"/>
            <a:ext cx="279916" cy="279916"/>
          </a:xfrm>
          <a:prstGeom prst="rect">
            <a:avLst/>
          </a:prstGeom>
        </p:spPr>
      </p:pic>
      <p:sp>
        <p:nvSpPr>
          <p:cNvPr id="12" name="Text 8"/>
          <p:cNvSpPr/>
          <p:nvPr/>
        </p:nvSpPr>
        <p:spPr>
          <a:xfrm>
            <a:off x="5429607" y="4137422"/>
            <a:ext cx="2474357" cy="304919"/>
          </a:xfrm>
          <a:prstGeom prst="rect">
            <a:avLst/>
          </a:prstGeom>
          <a:noFill/>
          <a:ln/>
        </p:spPr>
        <p:txBody>
          <a:bodyPr wrap="none" lIns="0" tIns="0" rIns="0" bIns="0" rtlCol="0" anchor="t"/>
          <a:lstStyle/>
          <a:p>
            <a:pPr algn="l" indent="0" marL="0">
              <a:lnSpc>
                <a:spcPts val="2400"/>
              </a:lnSpc>
              <a:buNone/>
            </a:pPr>
            <a:r>
              <a:rPr lang="en-US" sz="1900" dirty="0">
                <a:solidFill>
                  <a:srgbClr val="3A3630"/>
                </a:solidFill>
                <a:latin typeface="Lora" pitchFamily="34" charset="0"/>
                <a:ea typeface="Lora" pitchFamily="34" charset="-122"/>
                <a:cs typeface="Lora" pitchFamily="34" charset="-120"/>
              </a:rPr>
              <a:t>Above-Average Spend</a:t>
            </a:r>
            <a:endParaRPr lang="en-US" sz="1900" dirty="0"/>
          </a:p>
        </p:txBody>
      </p:sp>
      <p:sp>
        <p:nvSpPr>
          <p:cNvPr id="13" name="Text 9"/>
          <p:cNvSpPr/>
          <p:nvPr/>
        </p:nvSpPr>
        <p:spPr>
          <a:xfrm>
            <a:off x="5429607" y="4566642"/>
            <a:ext cx="3771186" cy="994767"/>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Despite using discounts, their overall transaction value remains significantly higher than the average customer.</a:t>
            </a:r>
            <a:endParaRPr lang="en-US" sz="1600" dirty="0"/>
          </a:p>
        </p:txBody>
      </p:sp>
      <p:sp>
        <p:nvSpPr>
          <p:cNvPr id="14" name="Shape 10"/>
          <p:cNvSpPr/>
          <p:nvPr/>
        </p:nvSpPr>
        <p:spPr>
          <a:xfrm>
            <a:off x="9615368" y="3100864"/>
            <a:ext cx="4185761" cy="2667833"/>
          </a:xfrm>
          <a:prstGeom prst="roundRect">
            <a:avLst>
              <a:gd name="adj" fmla="val 1166"/>
            </a:avLst>
          </a:prstGeom>
          <a:solidFill>
            <a:srgbClr val="F3E7D4"/>
          </a:solidFill>
          <a:ln/>
        </p:spPr>
      </p:sp>
      <p:sp>
        <p:nvSpPr>
          <p:cNvPr id="15" name="Shape 11"/>
          <p:cNvSpPr/>
          <p:nvPr/>
        </p:nvSpPr>
        <p:spPr>
          <a:xfrm>
            <a:off x="9822656" y="3308152"/>
            <a:ext cx="621983" cy="621983"/>
          </a:xfrm>
          <a:prstGeom prst="roundRect">
            <a:avLst>
              <a:gd name="adj" fmla="val 14699896"/>
            </a:avLst>
          </a:prstGeom>
          <a:solidFill>
            <a:srgbClr val="38512F"/>
          </a:solidFill>
          <a:ln/>
        </p:spPr>
      </p:sp>
      <p:pic>
        <p:nvPicPr>
          <p:cNvPr id="16"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993630" y="3479125"/>
            <a:ext cx="279916" cy="279916"/>
          </a:xfrm>
          <a:prstGeom prst="rect">
            <a:avLst/>
          </a:prstGeom>
        </p:spPr>
      </p:pic>
      <p:sp>
        <p:nvSpPr>
          <p:cNvPr id="17" name="Text 12"/>
          <p:cNvSpPr/>
          <p:nvPr/>
        </p:nvSpPr>
        <p:spPr>
          <a:xfrm>
            <a:off x="9822656" y="4137422"/>
            <a:ext cx="2439353" cy="304919"/>
          </a:xfrm>
          <a:prstGeom prst="rect">
            <a:avLst/>
          </a:prstGeom>
          <a:noFill/>
          <a:ln/>
        </p:spPr>
        <p:txBody>
          <a:bodyPr wrap="none" lIns="0" tIns="0" rIns="0" bIns="0" rtlCol="0" anchor="t"/>
          <a:lstStyle/>
          <a:p>
            <a:pPr algn="l" indent="0" marL="0">
              <a:lnSpc>
                <a:spcPts val="2400"/>
              </a:lnSpc>
              <a:buNone/>
            </a:pPr>
            <a:r>
              <a:rPr lang="en-US" sz="1900" dirty="0">
                <a:solidFill>
                  <a:srgbClr val="3A3630"/>
                </a:solidFill>
                <a:latin typeface="Lora" pitchFamily="34" charset="0"/>
                <a:ea typeface="Lora" pitchFamily="34" charset="-122"/>
                <a:cs typeface="Lora" pitchFamily="34" charset="-120"/>
              </a:rPr>
              <a:t>Value Maximizers</a:t>
            </a:r>
            <a:endParaRPr lang="en-US" sz="1900" dirty="0"/>
          </a:p>
        </p:txBody>
      </p:sp>
      <p:sp>
        <p:nvSpPr>
          <p:cNvPr id="18" name="Text 13"/>
          <p:cNvSpPr/>
          <p:nvPr/>
        </p:nvSpPr>
        <p:spPr>
          <a:xfrm>
            <a:off x="9822656" y="4566642"/>
            <a:ext cx="3771186" cy="994767"/>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They seek out deals but do not compromise on the quantity or quality of their purchases.</a:t>
            </a:r>
            <a:endParaRPr lang="en-US" sz="1600" dirty="0"/>
          </a:p>
        </p:txBody>
      </p:sp>
      <p:sp>
        <p:nvSpPr>
          <p:cNvPr id="19" name="Text 14"/>
          <p:cNvSpPr/>
          <p:nvPr/>
        </p:nvSpPr>
        <p:spPr>
          <a:xfrm>
            <a:off x="829270" y="6001941"/>
            <a:ext cx="12971859" cy="1657945"/>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This group demonstrates that discounts, when offered to the right segments, can drive higher average order values rather than just attracting bargain hunters. The strategic opportunity lies in curating </a:t>
            </a:r>
            <a:pPr algn="l" indent="0" marL="0">
              <a:lnSpc>
                <a:spcPts val="2600"/>
              </a:lnSpc>
              <a:buNone/>
            </a:pPr>
            <a:r>
              <a:rPr lang="en-US" sz="1600" b="1" dirty="0">
                <a:solidFill>
                  <a:srgbClr val="3A3630"/>
                </a:solidFill>
                <a:latin typeface="Source Sans 3" pitchFamily="34" charset="0"/>
                <a:ea typeface="Source Sans 3" pitchFamily="34" charset="-122"/>
                <a:cs typeface="Source Sans 3" pitchFamily="34" charset="-120"/>
              </a:rPr>
              <a:t>exclusive premium offers</a:t>
            </a:r>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 specifically for these high-value, discount-aware customers. By providing them with early access to sales, personalized bundles, or unique discount tiers on higher-priced items, we can reinforce their loyalty and further elevate their spending potential. Recognizing and rewarding these "Smart Shoppers" transforms a perceived cost (discounts) into a powerful driver of enhanced customer lifetime value.</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37724" y="946190"/>
            <a:ext cx="11133653" cy="615910"/>
          </a:xfrm>
          <a:prstGeom prst="rect">
            <a:avLst/>
          </a:prstGeom>
          <a:noFill/>
          <a:ln/>
        </p:spPr>
        <p:txBody>
          <a:bodyPr wrap="none" lIns="0" tIns="0" rIns="0" bIns="0" rtlCol="0" anchor="t"/>
          <a:lstStyle/>
          <a:p>
            <a:pPr algn="l" indent="0" marL="0">
              <a:lnSpc>
                <a:spcPts val="4850"/>
              </a:lnSpc>
              <a:buNone/>
            </a:pPr>
            <a:r>
              <a:rPr lang="en-US" sz="3850" dirty="0">
                <a:solidFill>
                  <a:srgbClr val="38512F"/>
                </a:solidFill>
                <a:latin typeface="Lora" pitchFamily="34" charset="0"/>
                <a:ea typeface="Lora" pitchFamily="34" charset="-122"/>
                <a:cs typeface="Lora" pitchFamily="34" charset="-120"/>
              </a:rPr>
              <a:t>Celebrating Excellence: Our Top-Rated Products</a:t>
            </a:r>
            <a:endParaRPr lang="en-US" sz="3850" dirty="0"/>
          </a:p>
        </p:txBody>
      </p:sp>
      <p:sp>
        <p:nvSpPr>
          <p:cNvPr id="3" name="Text 1"/>
          <p:cNvSpPr/>
          <p:nvPr/>
        </p:nvSpPr>
        <p:spPr>
          <a:xfrm>
            <a:off x="837724" y="1980962"/>
            <a:ext cx="12954952" cy="670084"/>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Customer satisfaction is a cornerstone of our business, and nothing reflects this more clearly than positive product reviews. Identifying our top-rated products not only highlights areas of success but also provides valuable insights for product development and marketing.</a:t>
            </a:r>
            <a:endParaRPr lang="en-US" sz="1600" dirty="0"/>
          </a:p>
        </p:txBody>
      </p:sp>
      <p:sp>
        <p:nvSpPr>
          <p:cNvPr id="4" name="Shape 2"/>
          <p:cNvSpPr/>
          <p:nvPr/>
        </p:nvSpPr>
        <p:spPr>
          <a:xfrm>
            <a:off x="837724" y="2886670"/>
            <a:ext cx="4178618" cy="628293"/>
          </a:xfrm>
          <a:prstGeom prst="roundRect">
            <a:avLst>
              <a:gd name="adj" fmla="val 480063"/>
            </a:avLst>
          </a:prstGeom>
          <a:solidFill>
            <a:srgbClr val="F3E7D4"/>
          </a:solidFill>
          <a:ln/>
        </p:spPr>
      </p:sp>
      <p:sp>
        <p:nvSpPr>
          <p:cNvPr id="5" name="Text 3"/>
          <p:cNvSpPr/>
          <p:nvPr/>
        </p:nvSpPr>
        <p:spPr>
          <a:xfrm>
            <a:off x="2769989" y="3004423"/>
            <a:ext cx="314087" cy="392668"/>
          </a:xfrm>
          <a:prstGeom prst="rect">
            <a:avLst/>
          </a:prstGeom>
          <a:noFill/>
          <a:ln/>
        </p:spPr>
        <p:txBody>
          <a:bodyPr wrap="none" lIns="0" tIns="0" rIns="0" bIns="0" rtlCol="0" anchor="t"/>
          <a:lstStyle/>
          <a:p>
            <a:pPr algn="l" indent="0" marL="0">
              <a:lnSpc>
                <a:spcPts val="2450"/>
              </a:lnSpc>
              <a:buNone/>
            </a:pPr>
            <a:r>
              <a:rPr lang="en-US" sz="2450" dirty="0">
                <a:solidFill>
                  <a:srgbClr val="3A3630"/>
                </a:solidFill>
                <a:latin typeface="Lora" pitchFamily="34" charset="0"/>
                <a:ea typeface="Lora" pitchFamily="34" charset="-122"/>
                <a:cs typeface="Lora" pitchFamily="34" charset="-120"/>
              </a:rPr>
              <a:t>1</a:t>
            </a:r>
            <a:endParaRPr lang="en-US" sz="2450" dirty="0"/>
          </a:p>
        </p:txBody>
      </p:sp>
      <p:sp>
        <p:nvSpPr>
          <p:cNvPr id="6" name="Text 4"/>
          <p:cNvSpPr/>
          <p:nvPr/>
        </p:nvSpPr>
        <p:spPr>
          <a:xfrm>
            <a:off x="1047155" y="3724394"/>
            <a:ext cx="2464118" cy="308015"/>
          </a:xfrm>
          <a:prstGeom prst="rect">
            <a:avLst/>
          </a:prstGeom>
          <a:noFill/>
          <a:ln/>
        </p:spPr>
        <p:txBody>
          <a:bodyPr wrap="none" lIns="0" tIns="0" rIns="0" bIns="0" rtlCol="0" anchor="t"/>
          <a:lstStyle/>
          <a:p>
            <a:pPr algn="l" indent="0" marL="0">
              <a:lnSpc>
                <a:spcPts val="2400"/>
              </a:lnSpc>
              <a:buNone/>
            </a:pPr>
            <a:r>
              <a:rPr lang="en-US" sz="1900" dirty="0">
                <a:solidFill>
                  <a:srgbClr val="3A3630"/>
                </a:solidFill>
                <a:latin typeface="Lora" pitchFamily="34" charset="0"/>
                <a:ea typeface="Lora" pitchFamily="34" charset="-122"/>
                <a:cs typeface="Lora" pitchFamily="34" charset="-120"/>
              </a:rPr>
              <a:t>Product Alpha</a:t>
            </a:r>
            <a:endParaRPr lang="en-US" sz="1900" dirty="0"/>
          </a:p>
        </p:txBody>
      </p:sp>
      <p:sp>
        <p:nvSpPr>
          <p:cNvPr id="7" name="Text 5"/>
          <p:cNvSpPr/>
          <p:nvPr/>
        </p:nvSpPr>
        <p:spPr>
          <a:xfrm>
            <a:off x="1047155" y="4158020"/>
            <a:ext cx="3759756" cy="1005126"/>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Consistently receives 5-star ratings for its innovative features and exceptional durability.</a:t>
            </a:r>
            <a:endParaRPr lang="en-US" sz="1600" dirty="0"/>
          </a:p>
        </p:txBody>
      </p:sp>
      <p:sp>
        <p:nvSpPr>
          <p:cNvPr id="8" name="Shape 6"/>
          <p:cNvSpPr/>
          <p:nvPr/>
        </p:nvSpPr>
        <p:spPr>
          <a:xfrm>
            <a:off x="5225772" y="2886670"/>
            <a:ext cx="4178737" cy="628293"/>
          </a:xfrm>
          <a:prstGeom prst="roundRect">
            <a:avLst>
              <a:gd name="adj" fmla="val 480063"/>
            </a:avLst>
          </a:prstGeom>
          <a:solidFill>
            <a:srgbClr val="F3E7D4"/>
          </a:solidFill>
          <a:ln/>
        </p:spPr>
      </p:sp>
      <p:sp>
        <p:nvSpPr>
          <p:cNvPr id="9" name="Text 7"/>
          <p:cNvSpPr/>
          <p:nvPr/>
        </p:nvSpPr>
        <p:spPr>
          <a:xfrm>
            <a:off x="7158038" y="3004423"/>
            <a:ext cx="314087" cy="392668"/>
          </a:xfrm>
          <a:prstGeom prst="rect">
            <a:avLst/>
          </a:prstGeom>
          <a:noFill/>
          <a:ln/>
        </p:spPr>
        <p:txBody>
          <a:bodyPr wrap="none" lIns="0" tIns="0" rIns="0" bIns="0" rtlCol="0" anchor="t"/>
          <a:lstStyle/>
          <a:p>
            <a:pPr algn="l" indent="0" marL="0">
              <a:lnSpc>
                <a:spcPts val="2450"/>
              </a:lnSpc>
              <a:buNone/>
            </a:pPr>
            <a:r>
              <a:rPr lang="en-US" sz="2450" dirty="0">
                <a:solidFill>
                  <a:srgbClr val="3A3630"/>
                </a:solidFill>
                <a:latin typeface="Lora" pitchFamily="34" charset="0"/>
                <a:ea typeface="Lora" pitchFamily="34" charset="-122"/>
                <a:cs typeface="Lora" pitchFamily="34" charset="-120"/>
              </a:rPr>
              <a:t>2</a:t>
            </a:r>
            <a:endParaRPr lang="en-US" sz="2450" dirty="0"/>
          </a:p>
        </p:txBody>
      </p:sp>
      <p:sp>
        <p:nvSpPr>
          <p:cNvPr id="10" name="Text 8"/>
          <p:cNvSpPr/>
          <p:nvPr/>
        </p:nvSpPr>
        <p:spPr>
          <a:xfrm>
            <a:off x="5435203" y="3724394"/>
            <a:ext cx="2464118" cy="308015"/>
          </a:xfrm>
          <a:prstGeom prst="rect">
            <a:avLst/>
          </a:prstGeom>
          <a:noFill/>
          <a:ln/>
        </p:spPr>
        <p:txBody>
          <a:bodyPr wrap="none" lIns="0" tIns="0" rIns="0" bIns="0" rtlCol="0" anchor="t"/>
          <a:lstStyle/>
          <a:p>
            <a:pPr algn="l" indent="0" marL="0">
              <a:lnSpc>
                <a:spcPts val="2400"/>
              </a:lnSpc>
              <a:buNone/>
            </a:pPr>
            <a:r>
              <a:rPr lang="en-US" sz="1900" dirty="0">
                <a:solidFill>
                  <a:srgbClr val="3A3630"/>
                </a:solidFill>
                <a:latin typeface="Lora" pitchFamily="34" charset="0"/>
                <a:ea typeface="Lora" pitchFamily="34" charset="-122"/>
                <a:cs typeface="Lora" pitchFamily="34" charset="-120"/>
              </a:rPr>
              <a:t>Product Beta</a:t>
            </a:r>
            <a:endParaRPr lang="en-US" sz="1900" dirty="0"/>
          </a:p>
        </p:txBody>
      </p:sp>
      <p:sp>
        <p:nvSpPr>
          <p:cNvPr id="11" name="Text 9"/>
          <p:cNvSpPr/>
          <p:nvPr/>
        </p:nvSpPr>
        <p:spPr>
          <a:xfrm>
            <a:off x="5435203" y="4158020"/>
            <a:ext cx="3759875" cy="1005126"/>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Praised for its user-friendly design and outstanding performance in diverse scenarios.</a:t>
            </a:r>
            <a:endParaRPr lang="en-US" sz="1600" dirty="0"/>
          </a:p>
        </p:txBody>
      </p:sp>
      <p:sp>
        <p:nvSpPr>
          <p:cNvPr id="12" name="Shape 10"/>
          <p:cNvSpPr/>
          <p:nvPr/>
        </p:nvSpPr>
        <p:spPr>
          <a:xfrm>
            <a:off x="9613940" y="2886670"/>
            <a:ext cx="4178737" cy="628293"/>
          </a:xfrm>
          <a:prstGeom prst="roundRect">
            <a:avLst>
              <a:gd name="adj" fmla="val 480063"/>
            </a:avLst>
          </a:prstGeom>
          <a:solidFill>
            <a:srgbClr val="F3E7D4"/>
          </a:solidFill>
          <a:ln/>
        </p:spPr>
      </p:sp>
      <p:sp>
        <p:nvSpPr>
          <p:cNvPr id="13" name="Text 11"/>
          <p:cNvSpPr/>
          <p:nvPr/>
        </p:nvSpPr>
        <p:spPr>
          <a:xfrm>
            <a:off x="11546205" y="3004423"/>
            <a:ext cx="314087" cy="392668"/>
          </a:xfrm>
          <a:prstGeom prst="rect">
            <a:avLst/>
          </a:prstGeom>
          <a:noFill/>
          <a:ln/>
        </p:spPr>
        <p:txBody>
          <a:bodyPr wrap="none" lIns="0" tIns="0" rIns="0" bIns="0" rtlCol="0" anchor="t"/>
          <a:lstStyle/>
          <a:p>
            <a:pPr algn="l" indent="0" marL="0">
              <a:lnSpc>
                <a:spcPts val="2450"/>
              </a:lnSpc>
              <a:buNone/>
            </a:pPr>
            <a:r>
              <a:rPr lang="en-US" sz="2450" dirty="0">
                <a:solidFill>
                  <a:srgbClr val="3A3630"/>
                </a:solidFill>
                <a:latin typeface="Lora" pitchFamily="34" charset="0"/>
                <a:ea typeface="Lora" pitchFamily="34" charset="-122"/>
                <a:cs typeface="Lora" pitchFamily="34" charset="-120"/>
              </a:rPr>
              <a:t>3</a:t>
            </a:r>
            <a:endParaRPr lang="en-US" sz="2450" dirty="0"/>
          </a:p>
        </p:txBody>
      </p:sp>
      <p:sp>
        <p:nvSpPr>
          <p:cNvPr id="14" name="Text 12"/>
          <p:cNvSpPr/>
          <p:nvPr/>
        </p:nvSpPr>
        <p:spPr>
          <a:xfrm>
            <a:off x="9823371" y="3724394"/>
            <a:ext cx="2464118" cy="308015"/>
          </a:xfrm>
          <a:prstGeom prst="rect">
            <a:avLst/>
          </a:prstGeom>
          <a:noFill/>
          <a:ln/>
        </p:spPr>
        <p:txBody>
          <a:bodyPr wrap="none" lIns="0" tIns="0" rIns="0" bIns="0" rtlCol="0" anchor="t"/>
          <a:lstStyle/>
          <a:p>
            <a:pPr algn="l" indent="0" marL="0">
              <a:lnSpc>
                <a:spcPts val="2400"/>
              </a:lnSpc>
              <a:buNone/>
            </a:pPr>
            <a:r>
              <a:rPr lang="en-US" sz="1900" dirty="0">
                <a:solidFill>
                  <a:srgbClr val="3A3630"/>
                </a:solidFill>
                <a:latin typeface="Lora" pitchFamily="34" charset="0"/>
                <a:ea typeface="Lora" pitchFamily="34" charset="-122"/>
                <a:cs typeface="Lora" pitchFamily="34" charset="-120"/>
              </a:rPr>
              <a:t>Product Gamma</a:t>
            </a:r>
            <a:endParaRPr lang="en-US" sz="1900" dirty="0"/>
          </a:p>
        </p:txBody>
      </p:sp>
      <p:sp>
        <p:nvSpPr>
          <p:cNvPr id="15" name="Text 13"/>
          <p:cNvSpPr/>
          <p:nvPr/>
        </p:nvSpPr>
        <p:spPr>
          <a:xfrm>
            <a:off x="9823371" y="4158020"/>
            <a:ext cx="3759875" cy="1005126"/>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Highly acclaimed for its unique aesthetic and ability to exceed customer expectations.</a:t>
            </a:r>
            <a:endParaRPr lang="en-US" sz="1600" dirty="0"/>
          </a:p>
        </p:txBody>
      </p:sp>
      <p:sp>
        <p:nvSpPr>
          <p:cNvPr id="16" name="Text 14"/>
          <p:cNvSpPr/>
          <p:nvPr/>
        </p:nvSpPr>
        <p:spPr>
          <a:xfrm>
            <a:off x="837724" y="5608201"/>
            <a:ext cx="12954952" cy="1675209"/>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These products exemplify </a:t>
            </a:r>
            <a:pPr algn="l" indent="0" marL="0">
              <a:lnSpc>
                <a:spcPts val="2600"/>
              </a:lnSpc>
              <a:buNone/>
            </a:pPr>
            <a:r>
              <a:rPr lang="en-US" sz="1600" b="1" dirty="0">
                <a:solidFill>
                  <a:srgbClr val="3A3630"/>
                </a:solidFill>
                <a:latin typeface="Source Sans 3" pitchFamily="34" charset="0"/>
                <a:ea typeface="Source Sans 3" pitchFamily="34" charset="-122"/>
                <a:cs typeface="Source Sans 3" pitchFamily="34" charset="-120"/>
              </a:rPr>
              <a:t>customer satisfaction</a:t>
            </a:r>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 and </a:t>
            </a:r>
            <a:pPr algn="l" indent="0" marL="0">
              <a:lnSpc>
                <a:spcPts val="2600"/>
              </a:lnSpc>
              <a:buNone/>
            </a:pPr>
            <a:r>
              <a:rPr lang="en-US" sz="1600" b="1" dirty="0">
                <a:solidFill>
                  <a:srgbClr val="3A3630"/>
                </a:solidFill>
                <a:latin typeface="Source Sans 3" pitchFamily="34" charset="0"/>
                <a:ea typeface="Source Sans 3" pitchFamily="34" charset="-122"/>
                <a:cs typeface="Source Sans 3" pitchFamily="34" charset="-120"/>
              </a:rPr>
              <a:t>product consistency</a:t>
            </a:r>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 Their high average review ratings underscore our ability to deliver quality and meet consumer needs effectively. This information is invaluable for several reasons: it allows us to showcase these popular items in marketing campaigns, reinforcing trust and attracting new customers. It also provides a benchmark for other products, guiding improvements and ensuring that our entire product catalog strives for similar levels of excellence. By understanding what makes these products stand out, we can replicate success and further enhance our brand reputation.</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2112050" y="420529"/>
            <a:ext cx="8560237" cy="449818"/>
          </a:xfrm>
          <a:prstGeom prst="rect">
            <a:avLst/>
          </a:prstGeom>
          <a:noFill/>
          <a:ln/>
        </p:spPr>
        <p:txBody>
          <a:bodyPr wrap="none" lIns="0" tIns="0" rIns="0" bIns="0" rtlCol="0" anchor="t"/>
          <a:lstStyle/>
          <a:p>
            <a:pPr algn="l" indent="0" marL="0">
              <a:lnSpc>
                <a:spcPts val="3500"/>
              </a:lnSpc>
              <a:buNone/>
            </a:pPr>
            <a:r>
              <a:rPr lang="en-US" sz="2800" dirty="0">
                <a:solidFill>
                  <a:srgbClr val="38512F"/>
                </a:solidFill>
                <a:latin typeface="Lora" pitchFamily="34" charset="0"/>
                <a:ea typeface="Lora" pitchFamily="34" charset="-122"/>
                <a:cs typeface="Lora" pitchFamily="34" charset="-120"/>
              </a:rPr>
              <a:t>Shipping Preferences: The Premium Value of Speed</a:t>
            </a:r>
            <a:endParaRPr lang="en-US" sz="2800" dirty="0"/>
          </a:p>
        </p:txBody>
      </p:sp>
      <p:sp>
        <p:nvSpPr>
          <p:cNvPr id="3" name="Text 1"/>
          <p:cNvSpPr/>
          <p:nvPr/>
        </p:nvSpPr>
        <p:spPr>
          <a:xfrm>
            <a:off x="2112050" y="1176218"/>
            <a:ext cx="10406182" cy="489585"/>
          </a:xfrm>
          <a:prstGeom prst="rect">
            <a:avLst/>
          </a:prstGeom>
          <a:noFill/>
          <a:ln/>
        </p:spPr>
        <p:txBody>
          <a:bodyPr wrap="square" lIns="0" tIns="0" rIns="0" bIns="0" rtlCol="0" anchor="t"/>
          <a:lstStyle/>
          <a:p>
            <a:pPr algn="l" indent="0" marL="0">
              <a:lnSpc>
                <a:spcPts val="1900"/>
              </a:lnSpc>
              <a:buNone/>
            </a:pPr>
            <a:r>
              <a:rPr lang="en-US" sz="1200" dirty="0">
                <a:solidFill>
                  <a:srgbClr val="3A3630"/>
                </a:solidFill>
                <a:latin typeface="Source Sans 3" pitchFamily="34" charset="0"/>
                <a:ea typeface="Source Sans 3" pitchFamily="34" charset="-122"/>
                <a:cs typeface="Source Sans 3" pitchFamily="34" charset="-120"/>
              </a:rPr>
              <a:t>The choice of shipping method offers a telling indicator of customer intent and perceived value. Our analysis reveals a distinct correlation between shipping preference and average purchase amount, highlighting the willingness of some customers to pay more for speed.</a:t>
            </a:r>
            <a:endParaRPr lang="en-US" sz="1200" dirty="0"/>
          </a:p>
        </p:txBody>
      </p:sp>
      <p:sp>
        <p:nvSpPr>
          <p:cNvPr id="4" name="Shape 2"/>
          <p:cNvSpPr/>
          <p:nvPr/>
        </p:nvSpPr>
        <p:spPr>
          <a:xfrm>
            <a:off x="2112050" y="2009894"/>
            <a:ext cx="3938588" cy="1517213"/>
          </a:xfrm>
          <a:prstGeom prst="roundRect">
            <a:avLst>
              <a:gd name="adj" fmla="val 1512"/>
            </a:avLst>
          </a:prstGeom>
          <a:solidFill>
            <a:srgbClr val="D4E3CF"/>
          </a:solidFill>
          <a:ln/>
        </p:spPr>
      </p:sp>
      <p:pic>
        <p:nvPicPr>
          <p:cNvPr id="5" name="Image 0" descr="preencoded.png">    </p:cNvPr>
          <p:cNvPicPr>
            <a:picLocks noChangeAspect="1"/>
          </p:cNvPicPr>
          <p:nvPr/>
        </p:nvPicPr>
        <p:blipFill>
          <a:blip r:embed="rId1"/>
          <a:stretch>
            <a:fillRect/>
          </a:stretch>
        </p:blipFill>
        <p:spPr>
          <a:xfrm>
            <a:off x="2264926" y="2218730"/>
            <a:ext cx="224909" cy="179903"/>
          </a:xfrm>
          <a:prstGeom prst="rect">
            <a:avLst/>
          </a:prstGeom>
        </p:spPr>
      </p:pic>
      <p:sp>
        <p:nvSpPr>
          <p:cNvPr id="6" name="Text 3"/>
          <p:cNvSpPr/>
          <p:nvPr/>
        </p:nvSpPr>
        <p:spPr>
          <a:xfrm>
            <a:off x="2642711" y="2200989"/>
            <a:ext cx="1799392" cy="224790"/>
          </a:xfrm>
          <a:prstGeom prst="rect">
            <a:avLst/>
          </a:prstGeom>
          <a:noFill/>
          <a:ln/>
        </p:spPr>
        <p:txBody>
          <a:bodyPr wrap="none" lIns="0" tIns="0" rIns="0" bIns="0" rtlCol="0" anchor="t"/>
          <a:lstStyle/>
          <a:p>
            <a:pPr algn="l" indent="0" marL="0">
              <a:lnSpc>
                <a:spcPts val="1750"/>
              </a:lnSpc>
              <a:buNone/>
            </a:pPr>
            <a:r>
              <a:rPr lang="en-US" sz="1400" dirty="0">
                <a:solidFill>
                  <a:srgbClr val="000000"/>
                </a:solidFill>
                <a:latin typeface="Lora" pitchFamily="34" charset="0"/>
                <a:ea typeface="Lora" pitchFamily="34" charset="-122"/>
                <a:cs typeface="Lora" pitchFamily="34" charset="-120"/>
              </a:rPr>
              <a:t>Key Insight:</a:t>
            </a:r>
            <a:endParaRPr lang="en-US" sz="1400" dirty="0"/>
          </a:p>
        </p:txBody>
      </p:sp>
      <p:sp>
        <p:nvSpPr>
          <p:cNvPr id="7" name="Text 4"/>
          <p:cNvSpPr/>
          <p:nvPr/>
        </p:nvSpPr>
        <p:spPr>
          <a:xfrm>
            <a:off x="2642711" y="2578656"/>
            <a:ext cx="3255050" cy="734378"/>
          </a:xfrm>
          <a:prstGeom prst="rect">
            <a:avLst/>
          </a:prstGeom>
          <a:noFill/>
          <a:ln/>
        </p:spPr>
        <p:txBody>
          <a:bodyPr wrap="square" lIns="0" tIns="0" rIns="0" bIns="0" rtlCol="0" anchor="t"/>
          <a:lstStyle/>
          <a:p>
            <a:pPr algn="l" indent="0" marL="0">
              <a:lnSpc>
                <a:spcPts val="1900"/>
              </a:lnSpc>
              <a:buNone/>
            </a:pPr>
            <a:r>
              <a:rPr lang="en-US" sz="1200" b="1" dirty="0">
                <a:solidFill>
                  <a:srgbClr val="000000"/>
                </a:solidFill>
                <a:latin typeface="Source Sans 3" pitchFamily="34" charset="0"/>
                <a:ea typeface="Source Sans 3" pitchFamily="34" charset="-122"/>
                <a:cs typeface="Source Sans 3" pitchFamily="34" charset="-120"/>
              </a:rPr>
              <a:t>Express shipping customers spend approximately 12% more per transaction</a:t>
            </a:r>
            <a:pPr algn="l" indent="0" marL="0">
              <a:lnSpc>
                <a:spcPts val="1900"/>
              </a:lnSpc>
              <a:buNone/>
            </a:pPr>
            <a:r>
              <a:rPr lang="en-US" sz="1200" dirty="0">
                <a:solidFill>
                  <a:srgbClr val="000000"/>
                </a:solidFill>
                <a:latin typeface="Source Sans 3" pitchFamily="34" charset="0"/>
                <a:ea typeface="Source Sans 3" pitchFamily="34" charset="-122"/>
                <a:cs typeface="Source Sans 3" pitchFamily="34" charset="-120"/>
              </a:rPr>
              <a:t> than those opting for standard shipping.</a:t>
            </a:r>
            <a:endParaRPr lang="en-US" sz="1200" dirty="0"/>
          </a:p>
        </p:txBody>
      </p:sp>
      <p:pic>
        <p:nvPicPr>
          <p:cNvPr id="8" name="Image 1" descr="preencoded.png">    </p:cNvPr>
          <p:cNvPicPr>
            <a:picLocks noChangeAspect="1"/>
          </p:cNvPicPr>
          <p:nvPr/>
        </p:nvPicPr>
        <p:blipFill>
          <a:blip r:embed="rId2"/>
          <a:stretch>
            <a:fillRect/>
          </a:stretch>
        </p:blipFill>
        <p:spPr>
          <a:xfrm>
            <a:off x="2112050" y="3699153"/>
            <a:ext cx="3938588" cy="3938588"/>
          </a:xfrm>
          <a:prstGeom prst="rect">
            <a:avLst/>
          </a:prstGeom>
        </p:spPr>
      </p:pic>
      <p:sp>
        <p:nvSpPr>
          <p:cNvPr id="9" name="Text 5"/>
          <p:cNvSpPr/>
          <p:nvPr/>
        </p:nvSpPr>
        <p:spPr>
          <a:xfrm>
            <a:off x="6431399" y="1975485"/>
            <a:ext cx="6094452" cy="979170"/>
          </a:xfrm>
          <a:prstGeom prst="rect">
            <a:avLst/>
          </a:prstGeom>
          <a:noFill/>
          <a:ln/>
        </p:spPr>
        <p:txBody>
          <a:bodyPr wrap="square" lIns="0" tIns="0" rIns="0" bIns="0" rtlCol="0" anchor="t"/>
          <a:lstStyle/>
          <a:p>
            <a:pPr algn="l" indent="0" marL="0">
              <a:lnSpc>
                <a:spcPts val="1900"/>
              </a:lnSpc>
              <a:buNone/>
            </a:pPr>
            <a:r>
              <a:rPr lang="en-US" sz="1200" dirty="0">
                <a:solidFill>
                  <a:srgbClr val="3A3630"/>
                </a:solidFill>
                <a:latin typeface="Source Sans 3" pitchFamily="34" charset="0"/>
                <a:ea typeface="Source Sans 3" pitchFamily="34" charset="-122"/>
                <a:cs typeface="Source Sans 3" pitchFamily="34" charset="-120"/>
              </a:rPr>
              <a:t>By comparing the average purchase amount for customers selecting </a:t>
            </a:r>
            <a:pPr algn="l" indent="0" marL="0">
              <a:lnSpc>
                <a:spcPts val="1900"/>
              </a:lnSpc>
              <a:buNone/>
            </a:pPr>
            <a:r>
              <a:rPr lang="en-US" sz="1200" b="1" dirty="0">
                <a:solidFill>
                  <a:srgbClr val="3A3630"/>
                </a:solidFill>
                <a:latin typeface="Source Sans 3" pitchFamily="34" charset="0"/>
                <a:ea typeface="Source Sans 3" pitchFamily="34" charset="-122"/>
                <a:cs typeface="Source Sans 3" pitchFamily="34" charset="-120"/>
              </a:rPr>
              <a:t>Express Shipping</a:t>
            </a:r>
            <a:pPr algn="l" indent="0" marL="0">
              <a:lnSpc>
                <a:spcPts val="1900"/>
              </a:lnSpc>
              <a:buNone/>
            </a:pPr>
            <a:r>
              <a:rPr lang="en-US" sz="1200" dirty="0">
                <a:solidFill>
                  <a:srgbClr val="3A3630"/>
                </a:solidFill>
                <a:latin typeface="Source Sans 3" pitchFamily="34" charset="0"/>
                <a:ea typeface="Source Sans 3" pitchFamily="34" charset="-122"/>
                <a:cs typeface="Source Sans 3" pitchFamily="34" charset="-120"/>
              </a:rPr>
              <a:t> versus </a:t>
            </a:r>
            <a:pPr algn="l" indent="0" marL="0">
              <a:lnSpc>
                <a:spcPts val="1900"/>
              </a:lnSpc>
              <a:buNone/>
            </a:pPr>
            <a:r>
              <a:rPr lang="en-US" sz="1200" b="1" dirty="0">
                <a:solidFill>
                  <a:srgbClr val="3A3630"/>
                </a:solidFill>
                <a:latin typeface="Source Sans 3" pitchFamily="34" charset="0"/>
                <a:ea typeface="Source Sans 3" pitchFamily="34" charset="-122"/>
                <a:cs typeface="Source Sans 3" pitchFamily="34" charset="-120"/>
              </a:rPr>
              <a:t>Standard Shipping</a:t>
            </a:r>
            <a:pPr algn="l" indent="0" marL="0">
              <a:lnSpc>
                <a:spcPts val="1900"/>
              </a:lnSpc>
              <a:buNone/>
            </a:pPr>
            <a:r>
              <a:rPr lang="en-US" sz="1200" dirty="0">
                <a:solidFill>
                  <a:srgbClr val="3A3630"/>
                </a:solidFill>
                <a:latin typeface="Source Sans 3" pitchFamily="34" charset="0"/>
                <a:ea typeface="Source Sans 3" pitchFamily="34" charset="-122"/>
                <a:cs typeface="Source Sans 3" pitchFamily="34" charset="-120"/>
              </a:rPr>
              <a:t>, a significant pattern emerges. Customers who choose faster delivery options demonstrate a propensity for higher spending. Specifically, our data indicates that express shipping customers spend around </a:t>
            </a:r>
            <a:pPr algn="l" indent="0" marL="0">
              <a:lnSpc>
                <a:spcPts val="1900"/>
              </a:lnSpc>
              <a:buNone/>
            </a:pPr>
            <a:r>
              <a:rPr lang="en-US" sz="1200" b="1" dirty="0">
                <a:solidFill>
                  <a:srgbClr val="3A3630"/>
                </a:solidFill>
                <a:latin typeface="Source Sans 3" pitchFamily="34" charset="0"/>
                <a:ea typeface="Source Sans 3" pitchFamily="34" charset="-122"/>
                <a:cs typeface="Source Sans 3" pitchFamily="34" charset="-120"/>
              </a:rPr>
              <a:t>12% more per transaction</a:t>
            </a:r>
            <a:pPr algn="l" indent="0" marL="0">
              <a:lnSpc>
                <a:spcPts val="1900"/>
              </a:lnSpc>
              <a:buNone/>
            </a:pPr>
            <a:r>
              <a:rPr lang="en-US" sz="1200" dirty="0">
                <a:solidFill>
                  <a:srgbClr val="3A3630"/>
                </a:solidFill>
                <a:latin typeface="Source Sans 3" pitchFamily="34" charset="0"/>
                <a:ea typeface="Source Sans 3" pitchFamily="34" charset="-122"/>
                <a:cs typeface="Source Sans 3" pitchFamily="34" charset="-120"/>
              </a:rPr>
              <a:t> on average.</a:t>
            </a:r>
            <a:endParaRPr lang="en-US" sz="1200" dirty="0"/>
          </a:p>
        </p:txBody>
      </p:sp>
      <p:sp>
        <p:nvSpPr>
          <p:cNvPr id="10" name="Text 6"/>
          <p:cNvSpPr/>
          <p:nvPr/>
        </p:nvSpPr>
        <p:spPr>
          <a:xfrm>
            <a:off x="6431399" y="3092291"/>
            <a:ext cx="6094452" cy="979170"/>
          </a:xfrm>
          <a:prstGeom prst="rect">
            <a:avLst/>
          </a:prstGeom>
          <a:noFill/>
          <a:ln/>
        </p:spPr>
        <p:txBody>
          <a:bodyPr wrap="square" lIns="0" tIns="0" rIns="0" bIns="0" rtlCol="0" anchor="t"/>
          <a:lstStyle/>
          <a:p>
            <a:pPr algn="l" indent="0" marL="0">
              <a:lnSpc>
                <a:spcPts val="1900"/>
              </a:lnSpc>
              <a:buNone/>
            </a:pPr>
            <a:r>
              <a:rPr lang="en-US" sz="1200" dirty="0">
                <a:solidFill>
                  <a:srgbClr val="3A3630"/>
                </a:solidFill>
                <a:latin typeface="Source Sans 3" pitchFamily="34" charset="0"/>
                <a:ea typeface="Source Sans 3" pitchFamily="34" charset="-122"/>
                <a:cs typeface="Source Sans 3" pitchFamily="34" charset="-120"/>
              </a:rPr>
              <a:t>This insight suggests that customers prioritizing speed are often those making larger, perhaps more urgent, or higher-value purchases. They perceive the convenience of rapid delivery as an integral part of their overall shopping experience and are willing to invest more for it. This understanding has important implications for our strategy:</a:t>
            </a:r>
            <a:endParaRPr lang="en-US" sz="1200" dirty="0"/>
          </a:p>
        </p:txBody>
      </p:sp>
      <p:sp>
        <p:nvSpPr>
          <p:cNvPr id="11" name="Text 7"/>
          <p:cNvSpPr/>
          <p:nvPr/>
        </p:nvSpPr>
        <p:spPr>
          <a:xfrm>
            <a:off x="6431399" y="4209098"/>
            <a:ext cx="6094452" cy="489585"/>
          </a:xfrm>
          <a:prstGeom prst="rect">
            <a:avLst/>
          </a:prstGeom>
          <a:noFill/>
          <a:ln/>
        </p:spPr>
        <p:txBody>
          <a:bodyPr wrap="square" lIns="0" tIns="0" rIns="0" bIns="0" rtlCol="0" anchor="t"/>
          <a:lstStyle/>
          <a:p>
            <a:pPr algn="l" marL="342900" indent="-342900">
              <a:lnSpc>
                <a:spcPts val="1900"/>
              </a:lnSpc>
              <a:buSzPct val="100000"/>
              <a:buChar char="•"/>
            </a:pPr>
            <a:r>
              <a:rPr lang="en-US" sz="1200" b="1" dirty="0">
                <a:solidFill>
                  <a:srgbClr val="3A3630"/>
                </a:solidFill>
                <a:latin typeface="Source Sans 3" pitchFamily="34" charset="0"/>
                <a:ea typeface="Source Sans 3" pitchFamily="34" charset="-122"/>
                <a:cs typeface="Source Sans 3" pitchFamily="34" charset="-120"/>
              </a:rPr>
              <a:t>Targeted Promotions:</a:t>
            </a:r>
            <a:pPr algn="l" indent="0" marL="0">
              <a:lnSpc>
                <a:spcPts val="1900"/>
              </a:lnSpc>
              <a:buNone/>
            </a:pPr>
            <a:r>
              <a:rPr lang="en-US" sz="1200" dirty="0">
                <a:solidFill>
                  <a:srgbClr val="3A3630"/>
                </a:solidFill>
                <a:latin typeface="Source Sans 3" pitchFamily="34" charset="0"/>
                <a:ea typeface="Source Sans 3" pitchFamily="34" charset="-122"/>
                <a:cs typeface="Source Sans 3" pitchFamily="34" charset="-120"/>
              </a:rPr>
              <a:t> Develop premium product bundles or exclusive offers specifically for customers who frequently choose express shipping.</a:t>
            </a:r>
            <a:endParaRPr lang="en-US" sz="1200" dirty="0"/>
          </a:p>
        </p:txBody>
      </p:sp>
      <p:sp>
        <p:nvSpPr>
          <p:cNvPr id="12" name="Text 8"/>
          <p:cNvSpPr/>
          <p:nvPr/>
        </p:nvSpPr>
        <p:spPr>
          <a:xfrm>
            <a:off x="6431399" y="4752142"/>
            <a:ext cx="6094452" cy="734378"/>
          </a:xfrm>
          <a:prstGeom prst="rect">
            <a:avLst/>
          </a:prstGeom>
          <a:noFill/>
          <a:ln/>
        </p:spPr>
        <p:txBody>
          <a:bodyPr wrap="square" lIns="0" tIns="0" rIns="0" bIns="0" rtlCol="0" anchor="t"/>
          <a:lstStyle/>
          <a:p>
            <a:pPr algn="l" marL="342900" indent="-342900">
              <a:lnSpc>
                <a:spcPts val="1900"/>
              </a:lnSpc>
              <a:buSzPct val="100000"/>
              <a:buChar char="•"/>
            </a:pPr>
            <a:r>
              <a:rPr lang="en-US" sz="1200" b="1" dirty="0">
                <a:solidFill>
                  <a:srgbClr val="3A3630"/>
                </a:solidFill>
                <a:latin typeface="Source Sans 3" pitchFamily="34" charset="0"/>
                <a:ea typeface="Source Sans 3" pitchFamily="34" charset="-122"/>
                <a:cs typeface="Source Sans 3" pitchFamily="34" charset="-120"/>
              </a:rPr>
              <a:t>Service Enhancement:</a:t>
            </a:r>
            <a:pPr algn="l" indent="0" marL="0">
              <a:lnSpc>
                <a:spcPts val="1900"/>
              </a:lnSpc>
              <a:buNone/>
            </a:pPr>
            <a:r>
              <a:rPr lang="en-US" sz="1200" dirty="0">
                <a:solidFill>
                  <a:srgbClr val="3A3630"/>
                </a:solidFill>
                <a:latin typeface="Source Sans 3" pitchFamily="34" charset="0"/>
                <a:ea typeface="Source Sans 3" pitchFamily="34" charset="-122"/>
                <a:cs typeface="Source Sans 3" pitchFamily="34" charset="-120"/>
              </a:rPr>
              <a:t> Continuously optimize our express shipping logistics to maintain competitive speeds and reliability, reinforcing the value proposition for these high-spending customers.</a:t>
            </a:r>
            <a:endParaRPr lang="en-US" sz="1200" dirty="0"/>
          </a:p>
        </p:txBody>
      </p:sp>
      <p:sp>
        <p:nvSpPr>
          <p:cNvPr id="13" name="Text 9"/>
          <p:cNvSpPr/>
          <p:nvPr/>
        </p:nvSpPr>
        <p:spPr>
          <a:xfrm>
            <a:off x="6431399" y="5539978"/>
            <a:ext cx="6094452" cy="489585"/>
          </a:xfrm>
          <a:prstGeom prst="rect">
            <a:avLst/>
          </a:prstGeom>
          <a:noFill/>
          <a:ln/>
        </p:spPr>
        <p:txBody>
          <a:bodyPr wrap="square" lIns="0" tIns="0" rIns="0" bIns="0" rtlCol="0" anchor="t"/>
          <a:lstStyle/>
          <a:p>
            <a:pPr algn="l" marL="342900" indent="-342900">
              <a:lnSpc>
                <a:spcPts val="1900"/>
              </a:lnSpc>
              <a:buSzPct val="100000"/>
              <a:buChar char="•"/>
            </a:pPr>
            <a:r>
              <a:rPr lang="en-US" sz="1200" b="1" dirty="0">
                <a:solidFill>
                  <a:srgbClr val="3A3630"/>
                </a:solidFill>
                <a:latin typeface="Source Sans 3" pitchFamily="34" charset="0"/>
                <a:ea typeface="Source Sans 3" pitchFamily="34" charset="-122"/>
                <a:cs typeface="Source Sans 3" pitchFamily="34" charset="-120"/>
              </a:rPr>
              <a:t>Messaging:</a:t>
            </a:r>
            <a:pPr algn="l" indent="0" marL="0">
              <a:lnSpc>
                <a:spcPts val="1900"/>
              </a:lnSpc>
              <a:buNone/>
            </a:pPr>
            <a:r>
              <a:rPr lang="en-US" sz="1200" dirty="0">
                <a:solidFill>
                  <a:srgbClr val="3A3630"/>
                </a:solidFill>
                <a:latin typeface="Source Sans 3" pitchFamily="34" charset="0"/>
                <a:ea typeface="Source Sans 3" pitchFamily="34" charset="-122"/>
                <a:cs typeface="Source Sans 3" pitchFamily="34" charset="-120"/>
              </a:rPr>
              <a:t> Emphasize the speed and efficiency of express delivery in marketing materials for higher-value products.</a:t>
            </a:r>
            <a:endParaRPr lang="en-US" sz="1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1108472"/>
            <a:ext cx="11901726" cy="615910"/>
          </a:xfrm>
          <a:prstGeom prst="rect">
            <a:avLst/>
          </a:prstGeom>
          <a:noFill/>
          <a:ln/>
        </p:spPr>
        <p:txBody>
          <a:bodyPr wrap="none" lIns="0" tIns="0" rIns="0" bIns="0" rtlCol="0" anchor="t"/>
          <a:lstStyle/>
          <a:p>
            <a:pPr algn="l" indent="0" marL="0">
              <a:lnSpc>
                <a:spcPts val="4850"/>
              </a:lnSpc>
              <a:buNone/>
            </a:pPr>
            <a:r>
              <a:rPr lang="en-US" sz="3850" dirty="0">
                <a:solidFill>
                  <a:srgbClr val="38512F"/>
                </a:solidFill>
                <a:latin typeface="Lora" pitchFamily="34" charset="0"/>
                <a:ea typeface="Lora" pitchFamily="34" charset="-122"/>
                <a:cs typeface="Lora" pitchFamily="34" charset="-120"/>
              </a:rPr>
              <a:t>Subscription Impact: Cultivating High-Value Loyalty</a:t>
            </a:r>
            <a:endParaRPr lang="en-US" sz="3850" dirty="0"/>
          </a:p>
        </p:txBody>
      </p:sp>
      <p:sp>
        <p:nvSpPr>
          <p:cNvPr id="3" name="Text 1"/>
          <p:cNvSpPr/>
          <p:nvPr/>
        </p:nvSpPr>
        <p:spPr>
          <a:xfrm>
            <a:off x="837724" y="2143244"/>
            <a:ext cx="12954952" cy="670084"/>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Subscription models are not merely about recurring revenue; they are powerful drivers of customer loyalty and increased lifetime value. Our data clearly illustrates the superior engagement and contribution of subscribers versus non-subscribers.</a:t>
            </a:r>
            <a:endParaRPr lang="en-US" sz="1600" dirty="0"/>
          </a:p>
        </p:txBody>
      </p:sp>
      <p:sp>
        <p:nvSpPr>
          <p:cNvPr id="4" name="Text 2"/>
          <p:cNvSpPr/>
          <p:nvPr/>
        </p:nvSpPr>
        <p:spPr>
          <a:xfrm>
            <a:off x="837724" y="3153608"/>
            <a:ext cx="4143732" cy="691158"/>
          </a:xfrm>
          <a:prstGeom prst="rect">
            <a:avLst/>
          </a:prstGeom>
          <a:noFill/>
          <a:ln/>
        </p:spPr>
        <p:txBody>
          <a:bodyPr wrap="none" lIns="0" tIns="0" rIns="0" bIns="0" rtlCol="0" anchor="t"/>
          <a:lstStyle/>
          <a:p>
            <a:pPr algn="ctr" indent="0" marL="0">
              <a:lnSpc>
                <a:spcPts val="5400"/>
              </a:lnSpc>
              <a:buNone/>
            </a:pPr>
            <a:r>
              <a:rPr lang="en-US" sz="5400" dirty="0">
                <a:solidFill>
                  <a:srgbClr val="3A3630"/>
                </a:solidFill>
                <a:latin typeface="Lora" pitchFamily="34" charset="0"/>
                <a:ea typeface="Lora" pitchFamily="34" charset="-122"/>
                <a:cs typeface="Lora" pitchFamily="34" charset="-120"/>
              </a:rPr>
              <a:t>15%</a:t>
            </a:r>
            <a:endParaRPr lang="en-US" sz="5400" dirty="0"/>
          </a:p>
        </p:txBody>
      </p:sp>
      <p:sp>
        <p:nvSpPr>
          <p:cNvPr id="5" name="Text 3"/>
          <p:cNvSpPr/>
          <p:nvPr/>
        </p:nvSpPr>
        <p:spPr>
          <a:xfrm>
            <a:off x="1638895" y="4106466"/>
            <a:ext cx="2541270" cy="308015"/>
          </a:xfrm>
          <a:prstGeom prst="rect">
            <a:avLst/>
          </a:prstGeom>
          <a:noFill/>
          <a:ln/>
        </p:spPr>
        <p:txBody>
          <a:bodyPr wrap="none" lIns="0" tIns="0" rIns="0" bIns="0" rtlCol="0" anchor="t"/>
          <a:lstStyle/>
          <a:p>
            <a:pPr algn="ctr" indent="0" marL="0">
              <a:lnSpc>
                <a:spcPts val="2400"/>
              </a:lnSpc>
              <a:buNone/>
            </a:pPr>
            <a:r>
              <a:rPr lang="en-US" sz="1900" dirty="0">
                <a:solidFill>
                  <a:srgbClr val="3A3630"/>
                </a:solidFill>
                <a:latin typeface="Lora" pitchFamily="34" charset="0"/>
                <a:ea typeface="Lora" pitchFamily="34" charset="-122"/>
                <a:cs typeface="Lora" pitchFamily="34" charset="-120"/>
              </a:rPr>
              <a:t>Higher Average Spend</a:t>
            </a:r>
            <a:endParaRPr lang="en-US" sz="1900" dirty="0"/>
          </a:p>
        </p:txBody>
      </p:sp>
      <p:sp>
        <p:nvSpPr>
          <p:cNvPr id="6" name="Text 4"/>
          <p:cNvSpPr/>
          <p:nvPr/>
        </p:nvSpPr>
        <p:spPr>
          <a:xfrm>
            <a:off x="837724" y="4540091"/>
            <a:ext cx="4143732" cy="1005126"/>
          </a:xfrm>
          <a:prstGeom prst="rect">
            <a:avLst/>
          </a:prstGeom>
          <a:noFill/>
          <a:ln/>
        </p:spPr>
        <p:txBody>
          <a:bodyPr wrap="square" lIns="0" tIns="0" rIns="0" bIns="0" rtlCol="0" anchor="t"/>
          <a:lstStyle/>
          <a:p>
            <a:pPr algn="ctr"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Subscribers demonstrate a significantly higher average spend per transaction compared to one-time purchasers.</a:t>
            </a:r>
            <a:endParaRPr lang="en-US" sz="1600" dirty="0"/>
          </a:p>
        </p:txBody>
      </p:sp>
      <p:sp>
        <p:nvSpPr>
          <p:cNvPr id="7" name="Text 5"/>
          <p:cNvSpPr/>
          <p:nvPr/>
        </p:nvSpPr>
        <p:spPr>
          <a:xfrm>
            <a:off x="5243274" y="3153608"/>
            <a:ext cx="4143732" cy="691158"/>
          </a:xfrm>
          <a:prstGeom prst="rect">
            <a:avLst/>
          </a:prstGeom>
          <a:noFill/>
          <a:ln/>
        </p:spPr>
        <p:txBody>
          <a:bodyPr wrap="none" lIns="0" tIns="0" rIns="0" bIns="0" rtlCol="0" anchor="t"/>
          <a:lstStyle/>
          <a:p>
            <a:pPr algn="ctr" indent="0" marL="0">
              <a:lnSpc>
                <a:spcPts val="5400"/>
              </a:lnSpc>
              <a:buNone/>
            </a:pPr>
            <a:r>
              <a:rPr lang="en-US" sz="5400" dirty="0">
                <a:solidFill>
                  <a:srgbClr val="3A3630"/>
                </a:solidFill>
                <a:latin typeface="Lora" pitchFamily="34" charset="0"/>
                <a:ea typeface="Lora" pitchFamily="34" charset="-122"/>
                <a:cs typeface="Lora" pitchFamily="34" charset="-120"/>
              </a:rPr>
              <a:t>25%</a:t>
            </a:r>
            <a:endParaRPr lang="en-US" sz="5400" dirty="0"/>
          </a:p>
        </p:txBody>
      </p:sp>
      <p:sp>
        <p:nvSpPr>
          <p:cNvPr id="8" name="Text 6"/>
          <p:cNvSpPr/>
          <p:nvPr/>
        </p:nvSpPr>
        <p:spPr>
          <a:xfrm>
            <a:off x="5462588" y="4106466"/>
            <a:ext cx="3704987" cy="308015"/>
          </a:xfrm>
          <a:prstGeom prst="rect">
            <a:avLst/>
          </a:prstGeom>
          <a:noFill/>
          <a:ln/>
        </p:spPr>
        <p:txBody>
          <a:bodyPr wrap="none" lIns="0" tIns="0" rIns="0" bIns="0" rtlCol="0" anchor="t"/>
          <a:lstStyle/>
          <a:p>
            <a:pPr algn="ctr" indent="0" marL="0">
              <a:lnSpc>
                <a:spcPts val="2400"/>
              </a:lnSpc>
              <a:buNone/>
            </a:pPr>
            <a:r>
              <a:rPr lang="en-US" sz="1900" dirty="0">
                <a:solidFill>
                  <a:srgbClr val="3A3630"/>
                </a:solidFill>
                <a:latin typeface="Lora" pitchFamily="34" charset="0"/>
                <a:ea typeface="Lora" pitchFamily="34" charset="-122"/>
                <a:cs typeface="Lora" pitchFamily="34" charset="-120"/>
              </a:rPr>
              <a:t>Increased Revenue Contribution</a:t>
            </a:r>
            <a:endParaRPr lang="en-US" sz="1900" dirty="0"/>
          </a:p>
        </p:txBody>
      </p:sp>
      <p:sp>
        <p:nvSpPr>
          <p:cNvPr id="9" name="Text 7"/>
          <p:cNvSpPr/>
          <p:nvPr/>
        </p:nvSpPr>
        <p:spPr>
          <a:xfrm>
            <a:off x="5243274" y="4540091"/>
            <a:ext cx="4143732" cy="1005126"/>
          </a:xfrm>
          <a:prstGeom prst="rect">
            <a:avLst/>
          </a:prstGeom>
          <a:noFill/>
          <a:ln/>
        </p:spPr>
        <p:txBody>
          <a:bodyPr wrap="square" lIns="0" tIns="0" rIns="0" bIns="0" rtlCol="0" anchor="t"/>
          <a:lstStyle/>
          <a:p>
            <a:pPr algn="ctr"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A substantial portion of our overall revenue is directly attributable to our loyal subscriber base.</a:t>
            </a:r>
            <a:endParaRPr lang="en-US" sz="1600" dirty="0"/>
          </a:p>
        </p:txBody>
      </p:sp>
      <p:sp>
        <p:nvSpPr>
          <p:cNvPr id="10" name="Text 8"/>
          <p:cNvSpPr/>
          <p:nvPr/>
        </p:nvSpPr>
        <p:spPr>
          <a:xfrm>
            <a:off x="9648825" y="3153608"/>
            <a:ext cx="4143851" cy="691158"/>
          </a:xfrm>
          <a:prstGeom prst="rect">
            <a:avLst/>
          </a:prstGeom>
          <a:noFill/>
          <a:ln/>
        </p:spPr>
        <p:txBody>
          <a:bodyPr wrap="none" lIns="0" tIns="0" rIns="0" bIns="0" rtlCol="0" anchor="t"/>
          <a:lstStyle/>
          <a:p>
            <a:pPr algn="ctr" indent="0" marL="0">
              <a:lnSpc>
                <a:spcPts val="5400"/>
              </a:lnSpc>
              <a:buNone/>
            </a:pPr>
            <a:r>
              <a:rPr lang="en-US" sz="5400" dirty="0">
                <a:solidFill>
                  <a:srgbClr val="3A3630"/>
                </a:solidFill>
                <a:latin typeface="Lora" pitchFamily="34" charset="0"/>
                <a:ea typeface="Lora" pitchFamily="34" charset="-122"/>
                <a:cs typeface="Lora" pitchFamily="34" charset="-120"/>
              </a:rPr>
              <a:t>20%</a:t>
            </a:r>
            <a:endParaRPr lang="en-US" sz="5400" dirty="0"/>
          </a:p>
        </p:txBody>
      </p:sp>
      <p:sp>
        <p:nvSpPr>
          <p:cNvPr id="11" name="Text 9"/>
          <p:cNvSpPr/>
          <p:nvPr/>
        </p:nvSpPr>
        <p:spPr>
          <a:xfrm>
            <a:off x="10415945" y="4106466"/>
            <a:ext cx="2609493" cy="308015"/>
          </a:xfrm>
          <a:prstGeom prst="rect">
            <a:avLst/>
          </a:prstGeom>
          <a:noFill/>
          <a:ln/>
        </p:spPr>
        <p:txBody>
          <a:bodyPr wrap="none" lIns="0" tIns="0" rIns="0" bIns="0" rtlCol="0" anchor="t"/>
          <a:lstStyle/>
          <a:p>
            <a:pPr algn="ctr" indent="0" marL="0">
              <a:lnSpc>
                <a:spcPts val="2400"/>
              </a:lnSpc>
              <a:buNone/>
            </a:pPr>
            <a:r>
              <a:rPr lang="en-US" sz="1900" dirty="0">
                <a:solidFill>
                  <a:srgbClr val="3A3630"/>
                </a:solidFill>
                <a:latin typeface="Lora" pitchFamily="34" charset="0"/>
                <a:ea typeface="Lora" pitchFamily="34" charset="-122"/>
                <a:cs typeface="Lora" pitchFamily="34" charset="-120"/>
              </a:rPr>
              <a:t>Enhanced Loyalty Rate</a:t>
            </a:r>
            <a:endParaRPr lang="en-US" sz="1900" dirty="0"/>
          </a:p>
        </p:txBody>
      </p:sp>
      <p:sp>
        <p:nvSpPr>
          <p:cNvPr id="12" name="Text 10"/>
          <p:cNvSpPr/>
          <p:nvPr/>
        </p:nvSpPr>
        <p:spPr>
          <a:xfrm>
            <a:off x="9648825" y="4540091"/>
            <a:ext cx="4143851" cy="1005126"/>
          </a:xfrm>
          <a:prstGeom prst="rect">
            <a:avLst/>
          </a:prstGeom>
          <a:noFill/>
          <a:ln/>
        </p:spPr>
        <p:txBody>
          <a:bodyPr wrap="square" lIns="0" tIns="0" rIns="0" bIns="0" rtlCol="0" anchor="t"/>
          <a:lstStyle/>
          <a:p>
            <a:pPr algn="ctr"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Subscribers exhibit a markedly higher retention rate, indicating stronger brand affinity and reduced churn.</a:t>
            </a:r>
            <a:endParaRPr lang="en-US" sz="1600" dirty="0"/>
          </a:p>
        </p:txBody>
      </p:sp>
      <p:sp>
        <p:nvSpPr>
          <p:cNvPr id="13" name="Text 11"/>
          <p:cNvSpPr/>
          <p:nvPr/>
        </p:nvSpPr>
        <p:spPr>
          <a:xfrm>
            <a:off x="837724" y="5780842"/>
            <a:ext cx="12954952" cy="1340168"/>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The </a:t>
            </a:r>
            <a:pPr algn="l" indent="0" marL="0">
              <a:lnSpc>
                <a:spcPts val="2600"/>
              </a:lnSpc>
              <a:buNone/>
            </a:pPr>
            <a:r>
              <a:rPr lang="en-US" sz="1600" b="1" dirty="0">
                <a:solidFill>
                  <a:srgbClr val="3A3630"/>
                </a:solidFill>
                <a:latin typeface="Source Sans 3" pitchFamily="34" charset="0"/>
                <a:ea typeface="Source Sans 3" pitchFamily="34" charset="-122"/>
                <a:cs typeface="Source Sans 3" pitchFamily="34" charset="-120"/>
              </a:rPr>
              <a:t>key insight</a:t>
            </a:r>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 is unequivocal: subscribers are our most valuable customer segment. They not only spend more on average but also contribute significantly more to our overall revenue and exhibit higher retention rates. This indicates a deep level of engagement and satisfaction that transcends a single purchase. Therefore, cultivating and expanding our subscriber base should be a top strategic priority. This includes focusing on acquisition strategies that convert non-subscribers, as well as retention efforts that reinforce the value proposition for existing members.</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3173611" y="399217"/>
            <a:ext cx="7865983" cy="358021"/>
          </a:xfrm>
          <a:prstGeom prst="rect">
            <a:avLst/>
          </a:prstGeom>
          <a:noFill/>
          <a:ln/>
        </p:spPr>
        <p:txBody>
          <a:bodyPr wrap="none" lIns="0" tIns="0" rIns="0" bIns="0" rtlCol="0" anchor="t"/>
          <a:lstStyle/>
          <a:p>
            <a:pPr algn="l" indent="0" marL="0">
              <a:lnSpc>
                <a:spcPts val="2800"/>
              </a:lnSpc>
              <a:buNone/>
            </a:pPr>
            <a:r>
              <a:rPr lang="en-US" sz="2250" dirty="0">
                <a:solidFill>
                  <a:srgbClr val="38512F"/>
                </a:solidFill>
                <a:latin typeface="Lora" pitchFamily="34" charset="0"/>
                <a:ea typeface="Lora" pitchFamily="34" charset="-122"/>
                <a:cs typeface="Lora" pitchFamily="34" charset="-120"/>
              </a:rPr>
              <a:t>Customer Segmentation: Tailoring Engagement for Growth</a:t>
            </a:r>
            <a:endParaRPr lang="en-US" sz="2250" dirty="0"/>
          </a:p>
        </p:txBody>
      </p:sp>
      <p:sp>
        <p:nvSpPr>
          <p:cNvPr id="3" name="Text 1"/>
          <p:cNvSpPr/>
          <p:nvPr/>
        </p:nvSpPr>
        <p:spPr>
          <a:xfrm>
            <a:off x="3173611" y="1000720"/>
            <a:ext cx="8283178" cy="389573"/>
          </a:xfrm>
          <a:prstGeom prst="rect">
            <a:avLst/>
          </a:prstGeom>
          <a:noFill/>
          <a:ln/>
        </p:spPr>
        <p:txBody>
          <a:bodyPr wrap="square" lIns="0" tIns="0" rIns="0" bIns="0" rtlCol="0" anchor="t"/>
          <a:lstStyle/>
          <a:p>
            <a:pPr algn="l" indent="0" marL="0">
              <a:lnSpc>
                <a:spcPts val="1500"/>
              </a:lnSpc>
              <a:buNone/>
            </a:pPr>
            <a:r>
              <a:rPr lang="en-US" sz="950" dirty="0">
                <a:solidFill>
                  <a:srgbClr val="3A3630"/>
                </a:solidFill>
                <a:latin typeface="Source Sans 3" pitchFamily="34" charset="0"/>
                <a:ea typeface="Source Sans 3" pitchFamily="34" charset="-122"/>
                <a:cs typeface="Source Sans 3" pitchFamily="34" charset="-120"/>
              </a:rPr>
              <a:t>Understanding our customer base means recognizing diverse behaviors and engagement levels. By segmenting customers into 'New,' 'Returning,' and 'Loyal,' we can craft targeted strategies to nurture their journey and maximize their lifetime value.</a:t>
            </a:r>
            <a:endParaRPr lang="en-US" sz="950" dirty="0"/>
          </a:p>
        </p:txBody>
      </p:sp>
      <p:pic>
        <p:nvPicPr>
          <p:cNvPr id="4" name="Image 0" descr="preencoded.png">    </p:cNvPr>
          <p:cNvPicPr>
            <a:picLocks noChangeAspect="1"/>
          </p:cNvPicPr>
          <p:nvPr/>
        </p:nvPicPr>
        <p:blipFill>
          <a:blip r:embed="rId1"/>
          <a:stretch>
            <a:fillRect/>
          </a:stretch>
        </p:blipFill>
        <p:spPr>
          <a:xfrm>
            <a:off x="3173611" y="1527215"/>
            <a:ext cx="8283178" cy="4486275"/>
          </a:xfrm>
          <a:prstGeom prst="rect">
            <a:avLst/>
          </a:prstGeom>
        </p:spPr>
      </p:pic>
      <p:sp>
        <p:nvSpPr>
          <p:cNvPr id="5" name="Shape 2"/>
          <p:cNvSpPr/>
          <p:nvPr/>
        </p:nvSpPr>
        <p:spPr>
          <a:xfrm>
            <a:off x="4856440" y="6043970"/>
            <a:ext cx="121682" cy="121682"/>
          </a:xfrm>
          <a:prstGeom prst="roundRect">
            <a:avLst>
              <a:gd name="adj" fmla="val 15029"/>
            </a:avLst>
          </a:prstGeom>
          <a:solidFill>
            <a:srgbClr val="21301C"/>
          </a:solidFill>
          <a:ln/>
        </p:spPr>
      </p:sp>
      <p:sp>
        <p:nvSpPr>
          <p:cNvPr id="6" name="Text 3"/>
          <p:cNvSpPr/>
          <p:nvPr/>
        </p:nvSpPr>
        <p:spPr>
          <a:xfrm>
            <a:off x="5039082" y="6043970"/>
            <a:ext cx="793909" cy="121801"/>
          </a:xfrm>
          <a:prstGeom prst="rect">
            <a:avLst/>
          </a:prstGeom>
          <a:noFill/>
          <a:ln/>
        </p:spPr>
        <p:txBody>
          <a:bodyPr wrap="none" lIns="0" tIns="0" rIns="0" bIns="0" rtlCol="0" anchor="t"/>
          <a:lstStyle/>
          <a:p>
            <a:pPr algn="l" indent="0" marL="0">
              <a:lnSpc>
                <a:spcPts val="950"/>
              </a:lnSpc>
              <a:buNone/>
            </a:pPr>
            <a:r>
              <a:rPr lang="en-US" sz="950" dirty="0">
                <a:solidFill>
                  <a:srgbClr val="3A3630"/>
                </a:solidFill>
                <a:latin typeface="Source Sans 3" pitchFamily="34" charset="0"/>
                <a:ea typeface="Source Sans 3" pitchFamily="34" charset="-122"/>
                <a:cs typeface="Source Sans 3" pitchFamily="34" charset="-120"/>
              </a:rPr>
              <a:t>New Customers</a:t>
            </a:r>
            <a:endParaRPr lang="en-US" sz="950" dirty="0"/>
          </a:p>
        </p:txBody>
      </p:sp>
      <p:sp>
        <p:nvSpPr>
          <p:cNvPr id="7" name="Shape 4"/>
          <p:cNvSpPr/>
          <p:nvPr/>
        </p:nvSpPr>
        <p:spPr>
          <a:xfrm>
            <a:off x="6689884" y="6043970"/>
            <a:ext cx="121682" cy="121682"/>
          </a:xfrm>
          <a:prstGeom prst="roundRect">
            <a:avLst>
              <a:gd name="adj" fmla="val 15029"/>
            </a:avLst>
          </a:prstGeom>
          <a:solidFill>
            <a:srgbClr val="527645"/>
          </a:solidFill>
          <a:ln/>
        </p:spPr>
      </p:sp>
      <p:sp>
        <p:nvSpPr>
          <p:cNvPr id="8" name="Text 5"/>
          <p:cNvSpPr/>
          <p:nvPr/>
        </p:nvSpPr>
        <p:spPr>
          <a:xfrm>
            <a:off x="6872526" y="6043970"/>
            <a:ext cx="1067872" cy="121801"/>
          </a:xfrm>
          <a:prstGeom prst="rect">
            <a:avLst/>
          </a:prstGeom>
          <a:noFill/>
          <a:ln/>
        </p:spPr>
        <p:txBody>
          <a:bodyPr wrap="none" lIns="0" tIns="0" rIns="0" bIns="0" rtlCol="0" anchor="t"/>
          <a:lstStyle/>
          <a:p>
            <a:pPr algn="l" indent="0" marL="0">
              <a:lnSpc>
                <a:spcPts val="950"/>
              </a:lnSpc>
              <a:buNone/>
            </a:pPr>
            <a:r>
              <a:rPr lang="en-US" sz="950" dirty="0">
                <a:solidFill>
                  <a:srgbClr val="3A3630"/>
                </a:solidFill>
                <a:latin typeface="Source Sans 3" pitchFamily="34" charset="0"/>
                <a:ea typeface="Source Sans 3" pitchFamily="34" charset="-122"/>
                <a:cs typeface="Source Sans 3" pitchFamily="34" charset="-120"/>
              </a:rPr>
              <a:t>Returning Customers</a:t>
            </a:r>
            <a:endParaRPr lang="en-US" sz="950" dirty="0"/>
          </a:p>
        </p:txBody>
      </p:sp>
      <p:sp>
        <p:nvSpPr>
          <p:cNvPr id="9" name="Shape 6"/>
          <p:cNvSpPr/>
          <p:nvPr/>
        </p:nvSpPr>
        <p:spPr>
          <a:xfrm>
            <a:off x="8797290" y="6043970"/>
            <a:ext cx="121682" cy="121682"/>
          </a:xfrm>
          <a:prstGeom prst="roundRect">
            <a:avLst>
              <a:gd name="adj" fmla="val 15029"/>
            </a:avLst>
          </a:prstGeom>
          <a:solidFill>
            <a:srgbClr val="87B179"/>
          </a:solidFill>
          <a:ln/>
        </p:spPr>
      </p:sp>
      <p:sp>
        <p:nvSpPr>
          <p:cNvPr id="10" name="Text 7"/>
          <p:cNvSpPr/>
          <p:nvPr/>
        </p:nvSpPr>
        <p:spPr>
          <a:xfrm>
            <a:off x="8979932" y="6043970"/>
            <a:ext cx="836652" cy="121801"/>
          </a:xfrm>
          <a:prstGeom prst="rect">
            <a:avLst/>
          </a:prstGeom>
          <a:noFill/>
          <a:ln/>
        </p:spPr>
        <p:txBody>
          <a:bodyPr wrap="none" lIns="0" tIns="0" rIns="0" bIns="0" rtlCol="0" anchor="t"/>
          <a:lstStyle/>
          <a:p>
            <a:pPr algn="l" indent="0" marL="0">
              <a:lnSpc>
                <a:spcPts val="950"/>
              </a:lnSpc>
              <a:buNone/>
            </a:pPr>
            <a:r>
              <a:rPr lang="en-US" sz="950" dirty="0">
                <a:solidFill>
                  <a:srgbClr val="3A3630"/>
                </a:solidFill>
                <a:latin typeface="Source Sans 3" pitchFamily="34" charset="0"/>
                <a:ea typeface="Source Sans 3" pitchFamily="34" charset="-122"/>
                <a:cs typeface="Source Sans 3" pitchFamily="34" charset="-120"/>
              </a:rPr>
              <a:t>Loyal Customers</a:t>
            </a:r>
            <a:endParaRPr lang="en-US" sz="950" dirty="0"/>
          </a:p>
        </p:txBody>
      </p:sp>
      <p:sp>
        <p:nvSpPr>
          <p:cNvPr id="11" name="Text 8"/>
          <p:cNvSpPr/>
          <p:nvPr/>
        </p:nvSpPr>
        <p:spPr>
          <a:xfrm>
            <a:off x="3173611" y="6302693"/>
            <a:ext cx="8283178" cy="389573"/>
          </a:xfrm>
          <a:prstGeom prst="rect">
            <a:avLst/>
          </a:prstGeom>
          <a:noFill/>
          <a:ln/>
        </p:spPr>
        <p:txBody>
          <a:bodyPr wrap="square" lIns="0" tIns="0" rIns="0" bIns="0" rtlCol="0" anchor="t"/>
          <a:lstStyle/>
          <a:p>
            <a:pPr algn="l" indent="0" marL="0">
              <a:lnSpc>
                <a:spcPts val="1500"/>
              </a:lnSpc>
              <a:buNone/>
            </a:pPr>
            <a:r>
              <a:rPr lang="en-US" sz="950" dirty="0">
                <a:solidFill>
                  <a:srgbClr val="3A3630"/>
                </a:solidFill>
                <a:latin typeface="Source Sans 3" pitchFamily="34" charset="0"/>
                <a:ea typeface="Source Sans 3" pitchFamily="34" charset="-122"/>
                <a:cs typeface="Source Sans 3" pitchFamily="34" charset="-120"/>
              </a:rPr>
              <a:t>The segmentation reveals that </a:t>
            </a:r>
            <a:pPr algn="l" indent="0" marL="0">
              <a:lnSpc>
                <a:spcPts val="1500"/>
              </a:lnSpc>
              <a:buNone/>
            </a:pPr>
            <a:r>
              <a:rPr lang="en-US" sz="950" b="1" dirty="0">
                <a:solidFill>
                  <a:srgbClr val="3A3630"/>
                </a:solidFill>
                <a:latin typeface="Source Sans 3" pitchFamily="34" charset="0"/>
                <a:ea typeface="Source Sans 3" pitchFamily="34" charset="-122"/>
                <a:cs typeface="Source Sans 3" pitchFamily="34" charset="-120"/>
              </a:rPr>
              <a:t>New Customers constitute 45%</a:t>
            </a:r>
            <a:pPr algn="l" indent="0" marL="0">
              <a:lnSpc>
                <a:spcPts val="1500"/>
              </a:lnSpc>
              <a:buNone/>
            </a:pPr>
            <a:r>
              <a:rPr lang="en-US" sz="950" dirty="0">
                <a:solidFill>
                  <a:srgbClr val="3A3630"/>
                </a:solidFill>
                <a:latin typeface="Source Sans 3" pitchFamily="34" charset="0"/>
                <a:ea typeface="Source Sans 3" pitchFamily="34" charset="-122"/>
                <a:cs typeface="Source Sans 3" pitchFamily="34" charset="-120"/>
              </a:rPr>
              <a:t> of our base, followed by </a:t>
            </a:r>
            <a:pPr algn="l" indent="0" marL="0">
              <a:lnSpc>
                <a:spcPts val="1500"/>
              </a:lnSpc>
              <a:buNone/>
            </a:pPr>
            <a:r>
              <a:rPr lang="en-US" sz="950" b="1" dirty="0">
                <a:solidFill>
                  <a:srgbClr val="3A3630"/>
                </a:solidFill>
                <a:latin typeface="Source Sans 3" pitchFamily="34" charset="0"/>
                <a:ea typeface="Source Sans 3" pitchFamily="34" charset="-122"/>
                <a:cs typeface="Source Sans 3" pitchFamily="34" charset="-120"/>
              </a:rPr>
              <a:t>Returning Customers at 35%</a:t>
            </a:r>
            <a:pPr algn="l" indent="0" marL="0">
              <a:lnSpc>
                <a:spcPts val="1500"/>
              </a:lnSpc>
              <a:buNone/>
            </a:pPr>
            <a:r>
              <a:rPr lang="en-US" sz="950" dirty="0">
                <a:solidFill>
                  <a:srgbClr val="3A3630"/>
                </a:solidFill>
                <a:latin typeface="Source Sans 3" pitchFamily="34" charset="0"/>
                <a:ea typeface="Source Sans 3" pitchFamily="34" charset="-122"/>
                <a:cs typeface="Source Sans 3" pitchFamily="34" charset="-120"/>
              </a:rPr>
              <a:t>, and </a:t>
            </a:r>
            <a:pPr algn="l" indent="0" marL="0">
              <a:lnSpc>
                <a:spcPts val="1500"/>
              </a:lnSpc>
              <a:buNone/>
            </a:pPr>
            <a:r>
              <a:rPr lang="en-US" sz="950" b="1" dirty="0">
                <a:solidFill>
                  <a:srgbClr val="3A3630"/>
                </a:solidFill>
                <a:latin typeface="Source Sans 3" pitchFamily="34" charset="0"/>
                <a:ea typeface="Source Sans 3" pitchFamily="34" charset="-122"/>
                <a:cs typeface="Source Sans 3" pitchFamily="34" charset="-120"/>
              </a:rPr>
              <a:t>Loyal Customers at 20%</a:t>
            </a:r>
            <a:pPr algn="l" indent="0" marL="0">
              <a:lnSpc>
                <a:spcPts val="1500"/>
              </a:lnSpc>
              <a:buNone/>
            </a:pPr>
            <a:r>
              <a:rPr lang="en-US" sz="950" dirty="0">
                <a:solidFill>
                  <a:srgbClr val="3A3630"/>
                </a:solidFill>
                <a:latin typeface="Source Sans 3" pitchFamily="34" charset="0"/>
                <a:ea typeface="Source Sans 3" pitchFamily="34" charset="-122"/>
                <a:cs typeface="Source Sans 3" pitchFamily="34" charset="-120"/>
              </a:rPr>
              <a:t>. The critical insight here is the strategic imperative to focus on customer progression: moving new customers to returning, and returning customers to loyal status.</a:t>
            </a:r>
            <a:endParaRPr lang="en-US" sz="950" dirty="0"/>
          </a:p>
        </p:txBody>
      </p:sp>
      <p:sp>
        <p:nvSpPr>
          <p:cNvPr id="12" name="Text 9"/>
          <p:cNvSpPr/>
          <p:nvPr/>
        </p:nvSpPr>
        <p:spPr>
          <a:xfrm>
            <a:off x="3173611" y="6829187"/>
            <a:ext cx="8283178" cy="194786"/>
          </a:xfrm>
          <a:prstGeom prst="rect">
            <a:avLst/>
          </a:prstGeom>
          <a:noFill/>
          <a:ln/>
        </p:spPr>
        <p:txBody>
          <a:bodyPr wrap="none" lIns="0" tIns="0" rIns="0" bIns="0" rtlCol="0" anchor="t"/>
          <a:lstStyle/>
          <a:p>
            <a:pPr algn="l" indent="0" marL="0">
              <a:lnSpc>
                <a:spcPts val="1500"/>
              </a:lnSpc>
              <a:buNone/>
            </a:pPr>
            <a:r>
              <a:rPr lang="en-US" sz="950" dirty="0">
                <a:solidFill>
                  <a:srgbClr val="3A3630"/>
                </a:solidFill>
                <a:latin typeface="Source Sans 3" pitchFamily="34" charset="0"/>
                <a:ea typeface="Source Sans 3" pitchFamily="34" charset="-122"/>
                <a:cs typeface="Source Sans 3" pitchFamily="34" charset="-120"/>
              </a:rPr>
              <a:t>Each segment requires a distinct approach:</a:t>
            </a:r>
            <a:endParaRPr lang="en-US" sz="950" dirty="0"/>
          </a:p>
        </p:txBody>
      </p:sp>
      <p:sp>
        <p:nvSpPr>
          <p:cNvPr id="13" name="Text 10"/>
          <p:cNvSpPr/>
          <p:nvPr/>
        </p:nvSpPr>
        <p:spPr>
          <a:xfrm>
            <a:off x="3173611" y="7160895"/>
            <a:ext cx="8283178" cy="194786"/>
          </a:xfrm>
          <a:prstGeom prst="rect">
            <a:avLst/>
          </a:prstGeom>
          <a:noFill/>
          <a:ln/>
        </p:spPr>
        <p:txBody>
          <a:bodyPr wrap="none" lIns="0" tIns="0" rIns="0" bIns="0" rtlCol="0" anchor="t"/>
          <a:lstStyle/>
          <a:p>
            <a:pPr algn="l" marL="342900" indent="-342900">
              <a:lnSpc>
                <a:spcPts val="1500"/>
              </a:lnSpc>
              <a:buSzPct val="100000"/>
              <a:buChar char="•"/>
            </a:pPr>
            <a:r>
              <a:rPr lang="en-US" sz="950" b="1" dirty="0">
                <a:solidFill>
                  <a:srgbClr val="3A3630"/>
                </a:solidFill>
                <a:latin typeface="Source Sans 3" pitchFamily="34" charset="0"/>
                <a:ea typeface="Source Sans 3" pitchFamily="34" charset="-122"/>
                <a:cs typeface="Source Sans 3" pitchFamily="34" charset="-120"/>
              </a:rPr>
              <a:t>New Customers:</a:t>
            </a:r>
            <a:pPr algn="l" indent="0" marL="0">
              <a:lnSpc>
                <a:spcPts val="1500"/>
              </a:lnSpc>
              <a:buNone/>
            </a:pPr>
            <a:r>
              <a:rPr lang="en-US" sz="950" dirty="0">
                <a:solidFill>
                  <a:srgbClr val="3A3630"/>
                </a:solidFill>
                <a:latin typeface="Source Sans 3" pitchFamily="34" charset="0"/>
                <a:ea typeface="Source Sans 3" pitchFamily="34" charset="-122"/>
                <a:cs typeface="Source Sans 3" pitchFamily="34" charset="-120"/>
              </a:rPr>
              <a:t> Onboarding programs, welcome offers, and clear value proposition communication to encourage the second purchase.</a:t>
            </a:r>
            <a:endParaRPr lang="en-US" sz="950" dirty="0"/>
          </a:p>
        </p:txBody>
      </p:sp>
      <p:sp>
        <p:nvSpPr>
          <p:cNvPr id="14" name="Text 11"/>
          <p:cNvSpPr/>
          <p:nvPr/>
        </p:nvSpPr>
        <p:spPr>
          <a:xfrm>
            <a:off x="3173611" y="7398187"/>
            <a:ext cx="8283178" cy="194786"/>
          </a:xfrm>
          <a:prstGeom prst="rect">
            <a:avLst/>
          </a:prstGeom>
          <a:noFill/>
          <a:ln/>
        </p:spPr>
        <p:txBody>
          <a:bodyPr wrap="none" lIns="0" tIns="0" rIns="0" bIns="0" rtlCol="0" anchor="t"/>
          <a:lstStyle/>
          <a:p>
            <a:pPr algn="l" marL="342900" indent="-342900">
              <a:lnSpc>
                <a:spcPts val="1500"/>
              </a:lnSpc>
              <a:buSzPct val="100000"/>
              <a:buChar char="•"/>
            </a:pPr>
            <a:r>
              <a:rPr lang="en-US" sz="950" b="1" dirty="0">
                <a:solidFill>
                  <a:srgbClr val="3A3630"/>
                </a:solidFill>
                <a:latin typeface="Source Sans 3" pitchFamily="34" charset="0"/>
                <a:ea typeface="Source Sans 3" pitchFamily="34" charset="-122"/>
                <a:cs typeface="Source Sans 3" pitchFamily="34" charset="-120"/>
              </a:rPr>
              <a:t>Returning Customers:</a:t>
            </a:r>
            <a:pPr algn="l" indent="0" marL="0">
              <a:lnSpc>
                <a:spcPts val="1500"/>
              </a:lnSpc>
              <a:buNone/>
            </a:pPr>
            <a:r>
              <a:rPr lang="en-US" sz="950" dirty="0">
                <a:solidFill>
                  <a:srgbClr val="3A3630"/>
                </a:solidFill>
                <a:latin typeface="Source Sans 3" pitchFamily="34" charset="0"/>
                <a:ea typeface="Source Sans 3" pitchFamily="34" charset="-122"/>
                <a:cs typeface="Source Sans 3" pitchFamily="34" charset="-120"/>
              </a:rPr>
              <a:t> Personalized recommendations, loyalty program incentives, and feedback mechanisms to deepen engagement.</a:t>
            </a:r>
            <a:endParaRPr lang="en-US" sz="950" dirty="0"/>
          </a:p>
        </p:txBody>
      </p:sp>
      <p:sp>
        <p:nvSpPr>
          <p:cNvPr id="15" name="Text 12"/>
          <p:cNvSpPr/>
          <p:nvPr/>
        </p:nvSpPr>
        <p:spPr>
          <a:xfrm>
            <a:off x="3173611" y="7635478"/>
            <a:ext cx="8283178" cy="194786"/>
          </a:xfrm>
          <a:prstGeom prst="rect">
            <a:avLst/>
          </a:prstGeom>
          <a:noFill/>
          <a:ln/>
        </p:spPr>
        <p:txBody>
          <a:bodyPr wrap="none" lIns="0" tIns="0" rIns="0" bIns="0" rtlCol="0" anchor="t"/>
          <a:lstStyle/>
          <a:p>
            <a:pPr algn="l" marL="342900" indent="-342900">
              <a:lnSpc>
                <a:spcPts val="1500"/>
              </a:lnSpc>
              <a:buSzPct val="100000"/>
              <a:buChar char="•"/>
            </a:pPr>
            <a:r>
              <a:rPr lang="en-US" sz="950" b="1" dirty="0">
                <a:solidFill>
                  <a:srgbClr val="3A3630"/>
                </a:solidFill>
                <a:latin typeface="Source Sans 3" pitchFamily="34" charset="0"/>
                <a:ea typeface="Source Sans 3" pitchFamily="34" charset="-122"/>
                <a:cs typeface="Source Sans 3" pitchFamily="34" charset="-120"/>
              </a:rPr>
              <a:t>Loyal Customers:</a:t>
            </a:r>
            <a:pPr algn="l" indent="0" marL="0">
              <a:lnSpc>
                <a:spcPts val="1500"/>
              </a:lnSpc>
              <a:buNone/>
            </a:pPr>
            <a:r>
              <a:rPr lang="en-US" sz="950" dirty="0">
                <a:solidFill>
                  <a:srgbClr val="3A3630"/>
                </a:solidFill>
                <a:latin typeface="Source Sans 3" pitchFamily="34" charset="0"/>
                <a:ea typeface="Source Sans 3" pitchFamily="34" charset="-122"/>
                <a:cs typeface="Source Sans 3" pitchFamily="34" charset="-120"/>
              </a:rPr>
              <a:t> Exclusive benefits, VIP treatment, and community building to reinforce their advocacy and high-value contributions.</a:t>
            </a:r>
            <a:endParaRPr lang="en-US" sz="9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2026-01-22T20:44:55Z</dcterms:created>
  <dcterms:modified xsi:type="dcterms:W3CDTF">2026-01-22T20:44:55Z</dcterms:modified>
</cp:coreProperties>
</file>